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03" r:id="rId3"/>
    <p:sldId id="304" r:id="rId4"/>
    <p:sldId id="282" r:id="rId5"/>
    <p:sldId id="277" r:id="rId6"/>
    <p:sldId id="283" r:id="rId7"/>
    <p:sldId id="284" r:id="rId8"/>
    <p:sldId id="305" r:id="rId9"/>
    <p:sldId id="285" r:id="rId10"/>
    <p:sldId id="299" r:id="rId11"/>
    <p:sldId id="306" r:id="rId12"/>
    <p:sldId id="286" r:id="rId13"/>
    <p:sldId id="287" r:id="rId14"/>
    <p:sldId id="288" r:id="rId15"/>
    <p:sldId id="300" r:id="rId16"/>
    <p:sldId id="302" r:id="rId17"/>
    <p:sldId id="301" r:id="rId18"/>
    <p:sldId id="295" r:id="rId19"/>
    <p:sldId id="293" r:id="rId20"/>
    <p:sldId id="292" r:id="rId21"/>
    <p:sldId id="291" r:id="rId22"/>
    <p:sldId id="294" r:id="rId23"/>
    <p:sldId id="310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30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89 Current Prospects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 Process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Region 6</c:v>
                </c:pt>
                <c:pt idx="6">
                  <c:v>Region 7</c:v>
                </c:pt>
                <c:pt idx="7">
                  <c:v>Statewide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0</c:v>
                </c:pt>
                <c:pt idx="2">
                  <c:v>10</c:v>
                </c:pt>
                <c:pt idx="3">
                  <c:v>8</c:v>
                </c:pt>
                <c:pt idx="4">
                  <c:v>20</c:v>
                </c:pt>
                <c:pt idx="5">
                  <c:v>6</c:v>
                </c:pt>
                <c:pt idx="6">
                  <c:v>26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B-4026-B991-91FC28E121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Region 6</c:v>
                </c:pt>
                <c:pt idx="6">
                  <c:v>Region 7</c:v>
                </c:pt>
                <c:pt idx="7">
                  <c:v>Statewide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</c:v>
                </c:pt>
                <c:pt idx="1">
                  <c:v>1</c:v>
                </c:pt>
                <c:pt idx="2">
                  <c:v>9</c:v>
                </c:pt>
                <c:pt idx="3">
                  <c:v>5</c:v>
                </c:pt>
                <c:pt idx="4">
                  <c:v>17</c:v>
                </c:pt>
                <c:pt idx="5">
                  <c:v>3</c:v>
                </c:pt>
                <c:pt idx="6">
                  <c:v>20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E-440B-AF8E-EF8E1B4D9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91262495"/>
        <c:axId val="1498992735"/>
      </c:barChart>
      <c:catAx>
        <c:axId val="149126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92735"/>
        <c:crosses val="autoZero"/>
        <c:auto val="1"/>
        <c:lblAlgn val="ctr"/>
        <c:lblOffset val="100"/>
        <c:noMultiLvlLbl val="0"/>
      </c:catAx>
      <c:valAx>
        <c:axId val="1498992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126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1-4 Active Apprentices</c:v>
                </c:pt>
                <c:pt idx="1">
                  <c:v>5 or More Active Apprentices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5-4AA5-99BD-C9676E1F2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120562848"/>
        <c:axId val="40946416"/>
      </c:barChart>
      <c:catAx>
        <c:axId val="112056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46416"/>
        <c:crosses val="autoZero"/>
        <c:auto val="1"/>
        <c:lblAlgn val="ctr"/>
        <c:lblOffset val="100"/>
        <c:noMultiLvlLbl val="0"/>
      </c:catAx>
      <c:valAx>
        <c:axId val="4094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056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583-48E4-B8E8-F7D54C2123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83-48E4-B8E8-F7D54C212337}"/>
              </c:ext>
            </c:extLst>
          </c:dPt>
          <c:dLbls>
            <c:dLbl>
              <c:idx val="0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83-48E4-B8E8-F7D54C212337}"/>
                </c:ext>
              </c:extLst>
            </c:dLbl>
            <c:dLbl>
              <c:idx val="1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83-48E4-B8E8-F7D54C212337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3113</c:v>
                </c:pt>
                <c:pt idx="1">
                  <c:v>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3-48E4-B8E8-F7D54C212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91-43C0-913D-1959C901AA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7BE-4C7A-BCC7-B3C49920BC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BE-4C7A-BCC7-B3C49920BC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7BE-4C7A-BCC7-B3C49920BC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491-43C0-913D-1959C901AAC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491-43C0-913D-1959C901AAC9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BE-4C7A-BCC7-B3C49920BCE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BE-4C7A-BCC7-B3C49920BCE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BE-4C7A-BCC7-B3C49920BCE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Sheet1!$A$2:$A$7</c:f>
              <c:strCache>
                <c:ptCount val="6"/>
                <c:pt idx="0">
                  <c:v>Black</c:v>
                </c:pt>
                <c:pt idx="1">
                  <c:v>American Indian/Alaskan Native</c:v>
                </c:pt>
                <c:pt idx="2">
                  <c:v>Asian</c:v>
                </c:pt>
                <c:pt idx="3">
                  <c:v>Hawaiian/Pacific Islander</c:v>
                </c:pt>
                <c:pt idx="4">
                  <c:v>White</c:v>
                </c:pt>
                <c:pt idx="5">
                  <c:v>Did not Self-Identify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568</c:v>
                </c:pt>
                <c:pt idx="1">
                  <c:v>16</c:v>
                </c:pt>
                <c:pt idx="2">
                  <c:v>13</c:v>
                </c:pt>
                <c:pt idx="3">
                  <c:v>7</c:v>
                </c:pt>
                <c:pt idx="4">
                  <c:v>2469</c:v>
                </c:pt>
                <c:pt idx="5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E-4C7A-BCC7-B3C49920B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3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16-24</c:v>
                </c:pt>
                <c:pt idx="1">
                  <c:v>25-34</c:v>
                </c:pt>
                <c:pt idx="2">
                  <c:v>34 and Older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1748</c:v>
                </c:pt>
                <c:pt idx="1">
                  <c:v>1041</c:v>
                </c:pt>
                <c:pt idx="2">
                  <c:v>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5-42E6-9D36-1D0645693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8035952"/>
        <c:axId val="1851466144"/>
      </c:barChart>
      <c:catAx>
        <c:axId val="184803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466144"/>
        <c:crosses val="autoZero"/>
        <c:auto val="1"/>
        <c:lblAlgn val="ctr"/>
        <c:lblOffset val="100"/>
        <c:noMultiLvlLbl val="0"/>
      </c:catAx>
      <c:valAx>
        <c:axId val="18514661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4803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Cancellations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Cancellations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Sheet1!$A$3:$A$17</c:f>
              <c:strCache>
                <c:ptCount val="15"/>
                <c:pt idx="0">
                  <c:v>September</c:v>
                </c:pt>
                <c:pt idx="1">
                  <c:v>October</c:v>
                </c:pt>
                <c:pt idx="2">
                  <c:v>November</c:v>
                </c:pt>
                <c:pt idx="3">
                  <c:v>December</c:v>
                </c:pt>
                <c:pt idx="4">
                  <c:v>January</c:v>
                </c:pt>
                <c:pt idx="5">
                  <c:v>February</c:v>
                </c:pt>
                <c:pt idx="6">
                  <c:v>March</c:v>
                </c:pt>
                <c:pt idx="7">
                  <c:v>April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August </c:v>
                </c:pt>
                <c:pt idx="12">
                  <c:v>September</c:v>
                </c:pt>
                <c:pt idx="13">
                  <c:v>October</c:v>
                </c:pt>
                <c:pt idx="14">
                  <c:v>November</c:v>
                </c:pt>
              </c:strCache>
            </c:strRef>
          </c:cat>
          <c:val>
            <c:numRef>
              <c:f>Sheet1!$B$3:$B$17</c:f>
              <c:numCache>
                <c:formatCode>General</c:formatCode>
                <c:ptCount val="15"/>
                <c:pt idx="0">
                  <c:v>66</c:v>
                </c:pt>
                <c:pt idx="1">
                  <c:v>102</c:v>
                </c:pt>
                <c:pt idx="2">
                  <c:v>63</c:v>
                </c:pt>
                <c:pt idx="3">
                  <c:v>46</c:v>
                </c:pt>
                <c:pt idx="4">
                  <c:v>53</c:v>
                </c:pt>
                <c:pt idx="5">
                  <c:v>42</c:v>
                </c:pt>
                <c:pt idx="6">
                  <c:v>48</c:v>
                </c:pt>
                <c:pt idx="7">
                  <c:v>18</c:v>
                </c:pt>
                <c:pt idx="8">
                  <c:v>161</c:v>
                </c:pt>
                <c:pt idx="9">
                  <c:v>228</c:v>
                </c:pt>
                <c:pt idx="10">
                  <c:v>68</c:v>
                </c:pt>
                <c:pt idx="11">
                  <c:v>42</c:v>
                </c:pt>
                <c:pt idx="12">
                  <c:v>40</c:v>
                </c:pt>
                <c:pt idx="13">
                  <c:v>132</c:v>
                </c:pt>
                <c:pt idx="1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3-4D10-A602-D89A4DBA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32494928"/>
        <c:axId val="43770288"/>
      </c:barChart>
      <c:catAx>
        <c:axId val="163249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70288"/>
        <c:crosses val="autoZero"/>
        <c:auto val="1"/>
        <c:lblAlgn val="ctr"/>
        <c:lblOffset val="100"/>
        <c:noMultiLvlLbl val="0"/>
      </c:catAx>
      <c:valAx>
        <c:axId val="4377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49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ign with white text&#10;&#10;Description automatically generated">
            <a:extLst>
              <a:ext uri="{FF2B5EF4-FFF2-40B4-BE49-F238E27FC236}">
                <a16:creationId xmlns:a16="http://schemas.microsoft.com/office/drawing/2014/main" id="{1EB9C7F4-25C1-485B-A58B-19BB8CE0E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52" y="844551"/>
            <a:ext cx="6741495" cy="474345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F1DAD-3952-42F9-979C-0E2BD441834D}"/>
              </a:ext>
            </a:extLst>
          </p:cNvPr>
          <p:cNvCxnSpPr/>
          <p:nvPr/>
        </p:nvCxnSpPr>
        <p:spPr>
          <a:xfrm>
            <a:off x="0" y="5803900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50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bg>
      <p:bgPr>
        <a:blipFill dpi="0" rotWithShape="1">
          <a:blip r:embed="rId2">
            <a:lum/>
          </a:blip>
          <a:srcRect/>
          <a:stretch>
            <a:fillRect t="85000" r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B0B06-E862-43A5-A5E2-8341FCCB5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F286B-7580-4A94-8AC1-BF9CD5A03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74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6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blipFill dpi="0" rotWithShape="1">
          <a:blip r:embed="rId2">
            <a:lum/>
          </a:blip>
          <a:srcRect/>
          <a:stretch>
            <a:fillRect l="-1000" t="85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6CAFBC7-444F-4336-8513-D4039158D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065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BF25119-C4D9-4271-9A9C-2F4B95721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783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l="1000" t="86000" r="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57A30-2F78-4B2D-8DBD-51691ADE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764"/>
            <a:ext cx="10515600" cy="74929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759CF-2A2E-41E2-9012-BB9B0875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62025"/>
            <a:ext cx="5181600" cy="4105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39D20E-D083-49AE-BE95-6FA987B86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62025"/>
            <a:ext cx="5181600" cy="4105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31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bg>
      <p:bgPr>
        <a:blipFill dpi="0" rotWithShape="1">
          <a:blip r:embed="rId2">
            <a:lum/>
          </a:blip>
          <a:srcRect/>
          <a:stretch>
            <a:fillRect l="1000" t="2000" r="61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D25D4B-B376-409D-BED6-66D6B4ECA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77800"/>
            <a:ext cx="7073900" cy="652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F3F7F3E7-DB37-4FF7-AEC6-AC73DE4DB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975"/>
            <a:ext cx="1465450" cy="96202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6C110C8-2F13-4F8C-8E3D-A59693224A9A}"/>
              </a:ext>
            </a:extLst>
          </p:cNvPr>
          <p:cNvCxnSpPr/>
          <p:nvPr/>
        </p:nvCxnSpPr>
        <p:spPr>
          <a:xfrm>
            <a:off x="223405" y="319887"/>
            <a:ext cx="4395354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73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bg>
      <p:bgPr>
        <a:blipFill dpi="0" rotWithShape="1">
          <a:blip r:embed="rId2">
            <a:lum/>
          </a:blip>
          <a:srcRect/>
          <a:stretch>
            <a:fillRect l="1000" t="2000" r="61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7835CF-146C-4921-9673-0EF58D380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77800"/>
            <a:ext cx="7073900" cy="652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74D0827B-E423-4D3E-8C82-3AD5227D1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975"/>
            <a:ext cx="1465450" cy="96202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FB852D-4264-4499-9A56-F64093ECCF6E}"/>
              </a:ext>
            </a:extLst>
          </p:cNvPr>
          <p:cNvCxnSpPr/>
          <p:nvPr/>
        </p:nvCxnSpPr>
        <p:spPr>
          <a:xfrm>
            <a:off x="223405" y="319887"/>
            <a:ext cx="439535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72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0A06D-0317-4ADA-AC8E-BD4FE4ED6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29AFF-7FBB-49D8-B155-9E9F109D3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0ACEE-B470-4766-A747-2DC5B0F05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944138-1D6F-43D7-872D-4C1E8E51C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7B9D8FF-18C5-4899-8E90-3440FDCC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35C6D-CEF3-4D2D-A259-5F359C06C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65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583D2EB-548E-41C6-9CD7-CC6C627E5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39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93BE-029C-4A30-82A3-CA4361B25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FDB15-4961-41F0-943E-A427ED33F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235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blipFill dpi="0" rotWithShape="1">
          <a:blip r:embed="rId2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9085FCD2-8D85-4E0C-B832-0AEB99231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14"/>
            <a:ext cx="10515600" cy="62864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38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 l="9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EA14-E3C8-48D5-B98D-DA63D0CD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0A829-C413-4241-A92E-CE6064680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D1037-0682-4316-8BF1-6B2697750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003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r="9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EE9C-9981-40E8-B7B9-DE817F3D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CE300E-915A-4EE5-A6FF-BBA786F2D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18C9A-0B4C-4D2D-B440-9C3EF9579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853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182C-B298-440F-A611-E0C98F3C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44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D3FF4-15B2-4CA8-94C2-294543BA4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834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blipFill dpi="0" rotWithShape="1">
          <a:blip r:embed="rId2">
            <a:alphaModFix amt="25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3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1373AA-77E2-4E4B-AE45-72FBC47F7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AF02B-6B5F-4E77-96C3-1FD63048A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067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2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ccording-to-e.blogspot.com/2015_04_01_archive.html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abamaworks.co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65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8AFEF-35E4-41AB-8028-30EA7A5D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lvl="0" indent="-514350">
              <a:buFont typeface="+mj-lt"/>
              <a:buAutoNum type="alphaUcPeriod"/>
            </a:pPr>
            <a:r>
              <a:rPr lang="en-US" dirty="0"/>
              <a:t>Call to Order- Lt. Gov. Ainsworth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/>
              <a:t>Roll Call and Establishment of Quorum- Katanga Mants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/>
              <a:t>Approval of prior meeting minutes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/>
              <a:t>Approval of Agenda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16F5-F159-4416-A6FB-34C0FC18BA92}"/>
              </a:ext>
            </a:extLst>
          </p:cNvPr>
          <p:cNvSpPr txBox="1"/>
          <p:nvPr/>
        </p:nvSpPr>
        <p:spPr>
          <a:xfrm>
            <a:off x="639418" y="576470"/>
            <a:ext cx="3356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Quarterly Meeting</a:t>
            </a:r>
          </a:p>
          <a:p>
            <a:pPr algn="ctr"/>
            <a:r>
              <a:rPr lang="en-US" sz="2800" dirty="0"/>
              <a:t>November 18, 2020</a:t>
            </a:r>
          </a:p>
        </p:txBody>
      </p:sp>
    </p:spTree>
    <p:extLst>
      <p:ext uri="{BB962C8B-B14F-4D97-AF65-F5344CB8AC3E}">
        <p14:creationId xmlns:p14="http://schemas.microsoft.com/office/powerpoint/2010/main" val="184379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8AFEF-35E4-41AB-8028-30EA7A5D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lvl="0" indent="0">
              <a:buNone/>
            </a:pPr>
            <a:r>
              <a:rPr lang="en-US" dirty="0"/>
              <a:t>E. Action Items</a:t>
            </a:r>
          </a:p>
          <a:p>
            <a:pPr marL="0" lvl="0" indent="0">
              <a:buNone/>
            </a:pPr>
            <a:r>
              <a:rPr lang="en-US" dirty="0"/>
              <a:t>  a. New Business</a:t>
            </a:r>
          </a:p>
          <a:p>
            <a:pPr marL="1485900" lvl="2" indent="-571500">
              <a:buAutoNum type="romanLcPeriod"/>
            </a:pPr>
            <a:r>
              <a:rPr lang="en-US" sz="2800" dirty="0"/>
              <a:t>Re-appointments</a:t>
            </a:r>
          </a:p>
          <a:p>
            <a:pPr marL="1485900" lvl="2" indent="-571500">
              <a:buAutoNum type="romanLcPeriod"/>
            </a:pPr>
            <a:r>
              <a:rPr lang="en-US" sz="2800" dirty="0"/>
              <a:t>Meeting schedule for 2021</a:t>
            </a:r>
          </a:p>
          <a:p>
            <a:pPr lvl="3"/>
            <a:r>
              <a:rPr lang="en-US" dirty="0"/>
              <a:t>First Quarter- January 13, 2021</a:t>
            </a:r>
            <a:endParaRPr lang="en-US" sz="1600" dirty="0"/>
          </a:p>
          <a:p>
            <a:pPr lvl="3"/>
            <a:r>
              <a:rPr lang="en-US" dirty="0"/>
              <a:t>Second Quarter- April 2021 in conjunction with AlabamaWorks! Conference </a:t>
            </a:r>
            <a:endParaRPr lang="en-US" sz="1600" dirty="0"/>
          </a:p>
          <a:p>
            <a:pPr lvl="3"/>
            <a:r>
              <a:rPr lang="en-US" dirty="0"/>
              <a:t>Third Quarter- July 2021</a:t>
            </a:r>
            <a:endParaRPr lang="en-US" sz="1600" dirty="0"/>
          </a:p>
          <a:p>
            <a:pPr lvl="3"/>
            <a:r>
              <a:rPr lang="en-US" dirty="0"/>
              <a:t>Fourth Quarter- November 2021 in conjunction with National Apprenticeship Week and state WBL summit. 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16F5-F159-4416-A6FB-34C0FC18BA92}"/>
              </a:ext>
            </a:extLst>
          </p:cNvPr>
          <p:cNvSpPr txBox="1"/>
          <p:nvPr/>
        </p:nvSpPr>
        <p:spPr>
          <a:xfrm>
            <a:off x="639418" y="576470"/>
            <a:ext cx="3356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Quarterly Meeting</a:t>
            </a:r>
          </a:p>
          <a:p>
            <a:pPr algn="ctr"/>
            <a:r>
              <a:rPr lang="en-US" sz="2800" dirty="0"/>
              <a:t>November 18, 2020</a:t>
            </a:r>
          </a:p>
        </p:txBody>
      </p:sp>
    </p:spTree>
    <p:extLst>
      <p:ext uri="{BB962C8B-B14F-4D97-AF65-F5344CB8AC3E}">
        <p14:creationId xmlns:p14="http://schemas.microsoft.com/office/powerpoint/2010/main" val="1113813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00170-75C1-47A3-A147-C333EAF2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000" dirty="0"/>
              <a:t>Director’s Report</a:t>
            </a:r>
          </a:p>
          <a:p>
            <a:pPr marL="0" indent="0">
              <a:buNone/>
            </a:pPr>
            <a:endParaRPr lang="en-US" sz="6000" dirty="0"/>
          </a:p>
          <a:p>
            <a:r>
              <a:rPr lang="en-US" sz="3600" dirty="0"/>
              <a:t>Programs Update</a:t>
            </a:r>
          </a:p>
          <a:p>
            <a:r>
              <a:rPr lang="en-US" sz="3600" dirty="0"/>
              <a:t>Apprentice Update</a:t>
            </a:r>
          </a:p>
          <a:p>
            <a:r>
              <a:rPr lang="en-US" sz="3600" dirty="0"/>
              <a:t>Tax Credit Update</a:t>
            </a:r>
          </a:p>
          <a:p>
            <a:r>
              <a:rPr lang="en-US" sz="3600" dirty="0"/>
              <a:t>Other AOA Projects and Grants</a:t>
            </a:r>
          </a:p>
        </p:txBody>
      </p:sp>
    </p:spTree>
    <p:extLst>
      <p:ext uri="{BB962C8B-B14F-4D97-AF65-F5344CB8AC3E}">
        <p14:creationId xmlns:p14="http://schemas.microsoft.com/office/powerpoint/2010/main" val="263631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Programs Update</a:t>
            </a:r>
          </a:p>
        </p:txBody>
      </p:sp>
    </p:spTree>
    <p:extLst>
      <p:ext uri="{BB962C8B-B14F-4D97-AF65-F5344CB8AC3E}">
        <p14:creationId xmlns:p14="http://schemas.microsoft.com/office/powerpoint/2010/main" val="64425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Prospective Programs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46FAD08-4D79-41CA-9CFF-0EDC467AB3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7272408"/>
              </p:ext>
            </p:extLst>
          </p:nvPr>
        </p:nvGraphicFramePr>
        <p:xfrm>
          <a:off x="529562" y="771714"/>
          <a:ext cx="11132876" cy="4905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9543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2513463-6333-4F03-BABB-1FF006A625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5" t="2815" r="36842" b="5540"/>
          <a:stretch/>
        </p:blipFill>
        <p:spPr>
          <a:xfrm>
            <a:off x="6876554" y="693750"/>
            <a:ext cx="3670851" cy="5118653"/>
          </a:xfrm>
          <a:prstGeom prst="rect">
            <a:avLst/>
          </a:prstGeom>
        </p:spPr>
      </p:pic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1F38859B-29D7-48F6-A146-ED27E633AF04}"/>
              </a:ext>
            </a:extLst>
          </p:cNvPr>
          <p:cNvSpPr/>
          <p:nvPr/>
        </p:nvSpPr>
        <p:spPr>
          <a:xfrm>
            <a:off x="8572439" y="2175100"/>
            <a:ext cx="120986" cy="13105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New Programs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FF8DE-8856-47FE-811B-8F951B40D24B}"/>
              </a:ext>
            </a:extLst>
          </p:cNvPr>
          <p:cNvSpPr txBox="1"/>
          <p:nvPr/>
        </p:nvSpPr>
        <p:spPr>
          <a:xfrm>
            <a:off x="1074007" y="796658"/>
            <a:ext cx="46270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Since July 1, 2020: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Bevill</a:t>
            </a:r>
            <a:r>
              <a:rPr lang="en-US" dirty="0"/>
              <a:t> State Community College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Associated Plumbing-Heating-Cooling Contractors of Alabama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Plumber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HVAC Mechanic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Calhoun Community College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Industrial Maintenance</a:t>
            </a:r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05F5D43D-8439-4962-8B62-0A592440FAD3}"/>
              </a:ext>
            </a:extLst>
          </p:cNvPr>
          <p:cNvSpPr/>
          <p:nvPr/>
        </p:nvSpPr>
        <p:spPr>
          <a:xfrm>
            <a:off x="8160296" y="1882227"/>
            <a:ext cx="120986" cy="13105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3DD9CB22-0E76-4E20-B6B5-8CECE398F501}"/>
              </a:ext>
            </a:extLst>
          </p:cNvPr>
          <p:cNvSpPr/>
          <p:nvPr/>
        </p:nvSpPr>
        <p:spPr>
          <a:xfrm>
            <a:off x="8479673" y="1130383"/>
            <a:ext cx="120986" cy="13105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50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Active Programs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DCF17A1-3144-461E-99DF-BCD27ED9D4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8819218"/>
              </p:ext>
            </p:extLst>
          </p:nvPr>
        </p:nvGraphicFramePr>
        <p:xfrm>
          <a:off x="6600568" y="1255698"/>
          <a:ext cx="4753232" cy="4346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BB3C54C-9A2F-458A-BBEE-471E82CD2980}"/>
              </a:ext>
            </a:extLst>
          </p:cNvPr>
          <p:cNvSpPr txBox="1"/>
          <p:nvPr/>
        </p:nvSpPr>
        <p:spPr>
          <a:xfrm>
            <a:off x="185351" y="1255698"/>
            <a:ext cx="622780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98 Programs have apprentices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Major data cleanup is still ongoing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15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Programs Update- Cancelled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9699" y="951672"/>
            <a:ext cx="3181184" cy="4351338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b="1" u="sng" dirty="0"/>
              <a:t>Cancelled Programs (16)</a:t>
            </a:r>
          </a:p>
          <a:p>
            <a:pPr lvl="0"/>
            <a:r>
              <a:rPr lang="en-US" dirty="0"/>
              <a:t>Cullman Electric</a:t>
            </a:r>
          </a:p>
          <a:p>
            <a:pPr lvl="0"/>
            <a:r>
              <a:rPr lang="en-US" dirty="0"/>
              <a:t>Lockheed Martin</a:t>
            </a:r>
          </a:p>
          <a:p>
            <a:pPr lvl="0"/>
            <a:r>
              <a:rPr lang="en-US" dirty="0"/>
              <a:t>State of Alabama Laborers</a:t>
            </a:r>
          </a:p>
          <a:p>
            <a:pPr lvl="0"/>
            <a:r>
              <a:rPr lang="en-US" dirty="0"/>
              <a:t>Diversified Services</a:t>
            </a:r>
          </a:p>
          <a:p>
            <a:pPr lvl="0"/>
            <a:r>
              <a:rPr lang="en-US" dirty="0"/>
              <a:t>Huntsville City Schools</a:t>
            </a:r>
          </a:p>
          <a:p>
            <a:pPr lvl="0"/>
            <a:r>
              <a:rPr lang="en-US" dirty="0"/>
              <a:t>Lee Price</a:t>
            </a:r>
          </a:p>
          <a:p>
            <a:pPr lvl="0"/>
            <a:r>
              <a:rPr lang="en-US" dirty="0"/>
              <a:t>EM&amp;T</a:t>
            </a:r>
          </a:p>
          <a:p>
            <a:pPr lvl="0"/>
            <a:r>
              <a:rPr lang="en-US" dirty="0"/>
              <a:t>Steris – Birmingham</a:t>
            </a:r>
          </a:p>
          <a:p>
            <a:pPr lvl="0"/>
            <a:r>
              <a:rPr lang="en-US" dirty="0"/>
              <a:t>Fire PG</a:t>
            </a:r>
          </a:p>
          <a:p>
            <a:pPr lvl="0"/>
            <a:r>
              <a:rPr lang="en-US" dirty="0"/>
              <a:t>Hardie </a:t>
            </a:r>
            <a:r>
              <a:rPr lang="en-US" dirty="0" err="1"/>
              <a:t>Tynes</a:t>
            </a:r>
            <a:endParaRPr lang="en-US" dirty="0"/>
          </a:p>
          <a:p>
            <a:pPr lvl="0"/>
            <a:r>
              <a:rPr lang="en-US" dirty="0"/>
              <a:t>Hager Hines</a:t>
            </a:r>
          </a:p>
          <a:p>
            <a:pPr lvl="0"/>
            <a:r>
              <a:rPr lang="en-US" dirty="0"/>
              <a:t>Leonard Peterson &amp; Company</a:t>
            </a:r>
          </a:p>
          <a:p>
            <a:pPr lvl="0"/>
            <a:r>
              <a:rPr lang="en-US" dirty="0"/>
              <a:t>KHDM Construction</a:t>
            </a:r>
          </a:p>
          <a:p>
            <a:pPr lvl="0"/>
            <a:r>
              <a:rPr lang="en-US" dirty="0" err="1"/>
              <a:t>Rheem</a:t>
            </a:r>
            <a:r>
              <a:rPr lang="en-US" dirty="0"/>
              <a:t> Water I &amp; </a:t>
            </a:r>
            <a:r>
              <a:rPr lang="en-US" dirty="0" err="1"/>
              <a:t>Rheem</a:t>
            </a:r>
            <a:r>
              <a:rPr lang="en-US" dirty="0"/>
              <a:t> Water II</a:t>
            </a:r>
          </a:p>
          <a:p>
            <a:pPr lvl="0"/>
            <a:r>
              <a:rPr lang="en-US" dirty="0"/>
              <a:t>Dixie Tool &amp; Die</a:t>
            </a:r>
          </a:p>
          <a:p>
            <a:pPr lvl="0"/>
            <a:r>
              <a:rPr lang="en-US" dirty="0"/>
              <a:t>Earl Gear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48EF59-C89D-445D-B331-F3006B215665}"/>
              </a:ext>
            </a:extLst>
          </p:cNvPr>
          <p:cNvSpPr txBox="1">
            <a:spLocks/>
          </p:cNvSpPr>
          <p:nvPr/>
        </p:nvSpPr>
        <p:spPr>
          <a:xfrm>
            <a:off x="7033592" y="942975"/>
            <a:ext cx="31811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b="1" u="sng" dirty="0"/>
              <a:t>Suspended Programs (1)</a:t>
            </a:r>
          </a:p>
          <a:p>
            <a:r>
              <a:rPr lang="en-US" sz="1100" dirty="0"/>
              <a:t>Hamilton Ryker</a:t>
            </a:r>
          </a:p>
        </p:txBody>
      </p:sp>
      <p:pic>
        <p:nvPicPr>
          <p:cNvPr id="6" name="Graphic 5" descr="Mop and bucket">
            <a:extLst>
              <a:ext uri="{FF2B5EF4-FFF2-40B4-BE49-F238E27FC236}">
                <a16:creationId xmlns:a16="http://schemas.microsoft.com/office/drawing/2014/main" id="{BA89E221-1078-41AE-9FF4-F7D694DAA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0996" y="1814886"/>
            <a:ext cx="3083780" cy="308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76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Apprentice Updates</a:t>
            </a:r>
          </a:p>
        </p:txBody>
      </p:sp>
    </p:spTree>
    <p:extLst>
      <p:ext uri="{BB962C8B-B14F-4D97-AF65-F5344CB8AC3E}">
        <p14:creationId xmlns:p14="http://schemas.microsoft.com/office/powerpoint/2010/main" val="2531570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Active Apprentices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27CF7D7-8E54-4DA6-88E1-869C5515B5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744767"/>
              </p:ext>
            </p:extLst>
          </p:nvPr>
        </p:nvGraphicFramePr>
        <p:xfrm>
          <a:off x="8075677" y="923096"/>
          <a:ext cx="4478787" cy="4681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4D300A8-2A93-403A-AD59-E6AB9EFA5F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2461687"/>
              </p:ext>
            </p:extLst>
          </p:nvPr>
        </p:nvGraphicFramePr>
        <p:xfrm>
          <a:off x="3700161" y="923095"/>
          <a:ext cx="5011351" cy="4681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9355E84-C1AF-44B1-AFDE-E101EA6250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0870854"/>
              </p:ext>
            </p:extLst>
          </p:nvPr>
        </p:nvGraphicFramePr>
        <p:xfrm>
          <a:off x="234778" y="923095"/>
          <a:ext cx="3465383" cy="4563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97A2FEC-7E85-49D6-92F8-51CFE634F47C}"/>
              </a:ext>
            </a:extLst>
          </p:cNvPr>
          <p:cNvSpPr txBox="1"/>
          <p:nvPr/>
        </p:nvSpPr>
        <p:spPr>
          <a:xfrm>
            <a:off x="4473145" y="5486401"/>
            <a:ext cx="346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3,327 Active Apprentices</a:t>
            </a:r>
          </a:p>
        </p:txBody>
      </p:sp>
    </p:spTree>
    <p:extLst>
      <p:ext uri="{BB962C8B-B14F-4D97-AF65-F5344CB8AC3E}">
        <p14:creationId xmlns:p14="http://schemas.microsoft.com/office/powerpoint/2010/main" val="1225443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New Registrations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42975"/>
            <a:ext cx="10323443" cy="89807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492 New apprentices since July 1, 2020 </a:t>
            </a:r>
          </a:p>
          <a:p>
            <a:r>
              <a:rPr lang="en-US" dirty="0"/>
              <a:t>Average age is 28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AB8136-FE66-453E-B42D-8528E4CD4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279314"/>
              </p:ext>
            </p:extLst>
          </p:nvPr>
        </p:nvGraphicFramePr>
        <p:xfrm>
          <a:off x="838199" y="2012314"/>
          <a:ext cx="4691933" cy="3624521"/>
        </p:xfrm>
        <a:graphic>
          <a:graphicData uri="http://schemas.openxmlformats.org/drawingml/2006/table">
            <a:tbl>
              <a:tblPr/>
              <a:tblGrid>
                <a:gridCol w="3705971">
                  <a:extLst>
                    <a:ext uri="{9D8B030D-6E8A-4147-A177-3AD203B41FA5}">
                      <a16:colId xmlns:a16="http://schemas.microsoft.com/office/drawing/2014/main" val="2682691971"/>
                    </a:ext>
                  </a:extLst>
                </a:gridCol>
                <a:gridCol w="985962">
                  <a:extLst>
                    <a:ext uri="{9D8B030D-6E8A-4147-A177-3AD203B41FA5}">
                      <a16:colId xmlns:a16="http://schemas.microsoft.com/office/drawing/2014/main" val="2887680282"/>
                    </a:ext>
                  </a:extLst>
                </a:gridCol>
              </a:tblGrid>
              <a:tr h="33124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 10 Occupations of New Apprentices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353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ELECTRICIAN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210354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CARPENTER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651722"/>
                  </a:ext>
                </a:extLst>
              </a:tr>
              <a:tr h="3337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SHEET METAL WORKER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149092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 FITTER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981878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STRUCTURAL STEEL WORKER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2820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PIPEFITTING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444763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TRUCK DRIVER, HEAVY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73679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CARPENTER, INTERIOR SYSTEMS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11542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MILLWRIGHT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928389"/>
                  </a:ext>
                </a:extLst>
              </a:tr>
              <a:tr h="2756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 COVERER &amp; INSULATOR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016978"/>
                  </a:ext>
                </a:extLst>
              </a:tr>
            </a:tbl>
          </a:graphicData>
        </a:graphic>
      </p:graphicFrame>
      <p:pic>
        <p:nvPicPr>
          <p:cNvPr id="6" name="Graphic 5" descr="Add">
            <a:extLst>
              <a:ext uri="{FF2B5EF4-FFF2-40B4-BE49-F238E27FC236}">
                <a16:creationId xmlns:a16="http://schemas.microsoft.com/office/drawing/2014/main" id="{9812EC77-53E4-4ECD-94B4-0178103A3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9512" y="2341604"/>
            <a:ext cx="2675343" cy="2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89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Completions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142 Apprentices have completed training since July 1, 2020</a:t>
            </a:r>
          </a:p>
          <a:p>
            <a:pPr lvl="1"/>
            <a:r>
              <a:rPr lang="en-US" dirty="0"/>
              <a:t>Average time to completion 3 years 4 months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72EAFF-1535-490C-BC7E-F495072014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162604"/>
              </p:ext>
            </p:extLst>
          </p:nvPr>
        </p:nvGraphicFramePr>
        <p:xfrm>
          <a:off x="838200" y="2000079"/>
          <a:ext cx="4914899" cy="3624521"/>
        </p:xfrm>
        <a:graphic>
          <a:graphicData uri="http://schemas.openxmlformats.org/drawingml/2006/table">
            <a:tbl>
              <a:tblPr/>
              <a:tblGrid>
                <a:gridCol w="4250992">
                  <a:extLst>
                    <a:ext uri="{9D8B030D-6E8A-4147-A177-3AD203B41FA5}">
                      <a16:colId xmlns:a16="http://schemas.microsoft.com/office/drawing/2014/main" val="2682691971"/>
                    </a:ext>
                  </a:extLst>
                </a:gridCol>
                <a:gridCol w="663907">
                  <a:extLst>
                    <a:ext uri="{9D8B030D-6E8A-4147-A177-3AD203B41FA5}">
                      <a16:colId xmlns:a16="http://schemas.microsoft.com/office/drawing/2014/main" val="2887680282"/>
                    </a:ext>
                  </a:extLst>
                </a:gridCol>
              </a:tblGrid>
              <a:tr h="33124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 10 Occupations of Completed Apprentices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353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MILLWRIGHT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210354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CARPENTER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651722"/>
                  </a:ext>
                </a:extLst>
              </a:tr>
              <a:tr h="3337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 FITTER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149092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INDUSTRIAL MAINTENANCE MECHANIC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981878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PIPEFITTING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2820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ELECTRICIAN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444763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STRUCTURAL STEEL WORKER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736795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TRUCK DRIVER, HEAVY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115421"/>
                  </a:ext>
                </a:extLst>
              </a:tr>
              <a:tr h="33124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INDUSTRIAL MAINTENANCE REPAIRER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928389"/>
                  </a:ext>
                </a:extLst>
              </a:tr>
              <a:tr h="2756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OPERATING ENGINEER</a:t>
                      </a:r>
                    </a:p>
                  </a:txBody>
                  <a:tcPr marL="10001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016978"/>
                  </a:ext>
                </a:extLst>
              </a:tr>
            </a:tbl>
          </a:graphicData>
        </a:graphic>
      </p:graphicFrame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2C11C864-78E5-4D32-AB0B-54C124359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7794" y="2000079"/>
            <a:ext cx="2963156" cy="296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92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 Update- Cancellations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3C7FDB9-8A6A-4004-AD7B-94F49B4DE6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089514"/>
              </p:ext>
            </p:extLst>
          </p:nvPr>
        </p:nvGraphicFramePr>
        <p:xfrm>
          <a:off x="703306" y="964096"/>
          <a:ext cx="7323536" cy="467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Graphic 7" descr="Forbidden">
            <a:extLst>
              <a:ext uri="{FF2B5EF4-FFF2-40B4-BE49-F238E27FC236}">
                <a16:creationId xmlns:a16="http://schemas.microsoft.com/office/drawing/2014/main" id="{B98E6EC3-A3F1-4195-95E4-D796D1377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32572" y="1896762"/>
            <a:ext cx="2749378" cy="27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04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Tax Credit Updates</a:t>
            </a:r>
          </a:p>
        </p:txBody>
      </p:sp>
    </p:spTree>
    <p:extLst>
      <p:ext uri="{BB962C8B-B14F-4D97-AF65-F5344CB8AC3E}">
        <p14:creationId xmlns:p14="http://schemas.microsoft.com/office/powerpoint/2010/main" val="370663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Tax Credit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490" y="1266577"/>
            <a:ext cx="4818756" cy="3415179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Tax Year 2019</a:t>
            </a:r>
          </a:p>
          <a:p>
            <a:r>
              <a:rPr lang="en-US" sz="2400" dirty="0"/>
              <a:t>43 Employers </a:t>
            </a:r>
          </a:p>
          <a:p>
            <a:r>
              <a:rPr lang="en-US" sz="2400" dirty="0"/>
              <a:t>$160k in claims</a:t>
            </a:r>
          </a:p>
          <a:p>
            <a:r>
              <a:rPr lang="en-US" sz="2400" dirty="0"/>
              <a:t>160 Apprentices</a:t>
            </a:r>
          </a:p>
          <a:p>
            <a:r>
              <a:rPr lang="en-US" sz="2400" dirty="0"/>
              <a:t>3.7 Apprentices per employer average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3B5523-1027-4D49-8790-841CBB07D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978316" y="4001548"/>
            <a:ext cx="2425178" cy="179463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8FA402-75BB-42F1-B853-94863E8DB7E5}"/>
              </a:ext>
            </a:extLst>
          </p:cNvPr>
          <p:cNvSpPr txBox="1">
            <a:spLocks/>
          </p:cNvSpPr>
          <p:nvPr/>
        </p:nvSpPr>
        <p:spPr>
          <a:xfrm>
            <a:off x="7122564" y="1266577"/>
            <a:ext cx="4818756" cy="41439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dirty="0"/>
              <a:t>Tax Year 2020</a:t>
            </a:r>
          </a:p>
          <a:p>
            <a:r>
              <a:rPr lang="en-US" dirty="0"/>
              <a:t>New application is online</a:t>
            </a:r>
          </a:p>
          <a:p>
            <a:r>
              <a:rPr lang="en-US" dirty="0"/>
              <a:t>15 Employers </a:t>
            </a:r>
          </a:p>
          <a:p>
            <a:r>
              <a:rPr lang="en-US" dirty="0"/>
              <a:t>$98,750 in claims</a:t>
            </a:r>
          </a:p>
          <a:p>
            <a:r>
              <a:rPr lang="en-US" dirty="0"/>
              <a:t>79 Apprentices</a:t>
            </a:r>
          </a:p>
          <a:p>
            <a:r>
              <a:rPr lang="en-US" dirty="0"/>
              <a:t>5.5 Apprentices per employer average</a:t>
            </a:r>
          </a:p>
          <a:p>
            <a:pPr lvl="1"/>
            <a:r>
              <a:rPr lang="en-US" dirty="0"/>
              <a:t>6 employers claiming 9 or 10 apprentices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66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A515AE-5535-4CA6-B80E-ECB59C9B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6000" dirty="0"/>
              <a:t>Other Projects and Grants</a:t>
            </a:r>
          </a:p>
        </p:txBody>
      </p:sp>
    </p:spTree>
    <p:extLst>
      <p:ext uri="{BB962C8B-B14F-4D97-AF65-F5344CB8AC3E}">
        <p14:creationId xmlns:p14="http://schemas.microsoft.com/office/powerpoint/2010/main" val="2730741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IRAP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59CD3E-87F9-4C1D-B515-811F2974C421}"/>
              </a:ext>
            </a:extLst>
          </p:cNvPr>
          <p:cNvSpPr txBox="1"/>
          <p:nvPr/>
        </p:nvSpPr>
        <p:spPr>
          <a:xfrm>
            <a:off x="568410" y="1062681"/>
            <a:ext cx="753762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Approved September 23</a:t>
            </a:r>
            <a:r>
              <a:rPr lang="en-US" sz="2400" baseline="30000" dirty="0"/>
              <a:t>rd</a:t>
            </a:r>
            <a:r>
              <a:rPr lang="en-US" sz="2400" dirty="0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Manufacturing- Aligned with FAME occupations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Industrial Machinery Mechanics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Maintenance and Repair Workers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Maintenance Workers, Machinery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Nationally, IRAPs are being viewed in a largely negative light. Federal administration changes drawing even more questions.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 far, no requests for consideration.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Work to be done to develop an SOP and training for the TAC if/when we get a request for review.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BCC81BA-3351-4A6D-A76A-C3C262593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4471" y="2044335"/>
            <a:ext cx="2769329" cy="27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62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Grants- 2019 ASE Grant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975"/>
            <a:ext cx="752732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$1.2 million total</a:t>
            </a:r>
          </a:p>
          <a:p>
            <a:r>
              <a:rPr lang="en-US" dirty="0"/>
              <a:t>Money for OJT reimbursements to employers has just begun to be rolled out. </a:t>
            </a:r>
          </a:p>
          <a:p>
            <a:pPr lvl="1"/>
            <a:r>
              <a:rPr lang="en-US" dirty="0"/>
              <a:t>19 Newly registered programs have been identified and notified of their eligibility.</a:t>
            </a:r>
          </a:p>
          <a:p>
            <a:pPr lvl="1"/>
            <a:r>
              <a:rPr lang="en-US" dirty="0"/>
              <a:t>17 Programs with expanded training have been identified and are being notified of eligibility.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E70DD1-5B85-404A-BC88-93A62191F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4471" y="2044335"/>
            <a:ext cx="2769329" cy="27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43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Grants- 2020 ASE Grant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5BAC-62D3-4ED8-B0D9-B86DF268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42975"/>
            <a:ext cx="762617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$450K</a:t>
            </a:r>
          </a:p>
          <a:p>
            <a:r>
              <a:rPr lang="en-US" dirty="0"/>
              <a:t>RFP is out through December 1 for ROI calculator</a:t>
            </a:r>
          </a:p>
          <a:p>
            <a:r>
              <a:rPr lang="en-US" dirty="0"/>
              <a:t>4 Apprenticeship sponsor trainings have been held </a:t>
            </a:r>
          </a:p>
          <a:p>
            <a:r>
              <a:rPr lang="en-US" dirty="0"/>
              <a:t>AOA staff has received training in EEO compliance (refer to policy memo)</a:t>
            </a:r>
          </a:p>
          <a:p>
            <a:r>
              <a:rPr lang="en-US" dirty="0"/>
              <a:t>Minor equipment purchases have been made to outfit regional offices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EF15C0-6639-4533-820B-CDE2B01C4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4471" y="2044335"/>
            <a:ext cx="2769329" cy="27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4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78231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Projects and Grants- </a:t>
            </a:r>
            <a:br>
              <a:rPr lang="en-US" dirty="0"/>
            </a:br>
            <a:r>
              <a:rPr lang="en-US" dirty="0"/>
              <a:t>Connection with STEM Council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3414DC-DDA9-4673-92C6-C28AC1980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82" y="1138572"/>
            <a:ext cx="6110579" cy="45315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2FB7B9-4D18-432F-91C3-683C47BE9900}"/>
              </a:ext>
            </a:extLst>
          </p:cNvPr>
          <p:cNvSpPr txBox="1"/>
          <p:nvPr/>
        </p:nvSpPr>
        <p:spPr>
          <a:xfrm>
            <a:off x="7510007" y="1610139"/>
            <a:ext cx="42141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with STEM Council to identify jobs that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In-Demand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Apprenticeable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Highlighted </a:t>
            </a:r>
            <a:r>
              <a:rPr lang="en-US" u="sng" dirty="0"/>
              <a:t>occupational codes </a:t>
            </a:r>
            <a:r>
              <a:rPr lang="en-US" dirty="0"/>
              <a:t>this sample sheet contain one or more </a:t>
            </a:r>
            <a:r>
              <a:rPr lang="en-US" u="sng" dirty="0"/>
              <a:t>jobs</a:t>
            </a:r>
            <a:r>
              <a:rPr lang="en-US" dirty="0"/>
              <a:t> that are apprenticeable. </a:t>
            </a:r>
          </a:p>
        </p:txBody>
      </p:sp>
    </p:spTree>
    <p:extLst>
      <p:ext uri="{BB962C8B-B14F-4D97-AF65-F5344CB8AC3E}">
        <p14:creationId xmlns:p14="http://schemas.microsoft.com/office/powerpoint/2010/main" val="3569043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D7F8-6DB4-4599-9888-9CFA4346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Projects and Grants- NGA WBL Grant</a:t>
            </a:r>
          </a:p>
        </p:txBody>
      </p:sp>
      <p:pic>
        <p:nvPicPr>
          <p:cNvPr id="5" name="Content Placeholder 4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FF896FF0-3C2F-4917-9D4B-1861B1E19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017" y="2100649"/>
            <a:ext cx="4062541" cy="132835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868A33-3A7C-4839-8C0B-EB0BFC9C94DE}"/>
              </a:ext>
            </a:extLst>
          </p:cNvPr>
          <p:cNvSpPr txBox="1"/>
          <p:nvPr/>
        </p:nvSpPr>
        <p:spPr>
          <a:xfrm>
            <a:off x="494270" y="1136822"/>
            <a:ext cx="704335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First edition of WBL handbook has been released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3500 copies being printed and distributed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Banners for apprenticeship sponsors being printed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First webinar for WBL practitioners has been held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Second is set for 2:00 pm December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Watch prior and register for next at </a:t>
            </a:r>
            <a:r>
              <a:rPr lang="en-US" sz="2000" dirty="0">
                <a:hlinkClick r:id="rId3"/>
              </a:rPr>
              <a:t>www.AlabamaWorks.com</a:t>
            </a:r>
            <a:r>
              <a:rPr lang="en-US" sz="2000" dirty="0"/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Grant activities for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Continue trainings and resources from year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Host a multi-state WBL conference in November,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57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8AFEF-35E4-41AB-8028-30EA7A5D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G. Discussion Items</a:t>
            </a:r>
          </a:p>
          <a:p>
            <a:pPr marL="0" lvl="0" indent="0">
              <a:buNone/>
            </a:pPr>
            <a:r>
              <a:rPr lang="en-US" dirty="0"/>
              <a:t>	a. Ratio Policy</a:t>
            </a:r>
          </a:p>
          <a:p>
            <a:pPr marL="0" lvl="0" indent="0">
              <a:buNone/>
            </a:pPr>
            <a:r>
              <a:rPr lang="en-US" dirty="0"/>
              <a:t>	b. Employer Investment Policy</a:t>
            </a:r>
          </a:p>
          <a:p>
            <a:pPr marL="0" lvl="0" indent="0">
              <a:buNone/>
            </a:pPr>
            <a:r>
              <a:rPr lang="en-US" dirty="0"/>
              <a:t>H. Information Items for Upcoming Meeting</a:t>
            </a:r>
          </a:p>
          <a:p>
            <a:pPr marL="0" lvl="0" indent="0">
              <a:buNone/>
            </a:pPr>
            <a:r>
              <a:rPr lang="en-US" dirty="0"/>
              <a:t>	a. Next meeting January 13, 2:00PM 	(Format TBD)</a:t>
            </a:r>
          </a:p>
          <a:p>
            <a:pPr marL="0" lvl="0" indent="0">
              <a:buNone/>
            </a:pPr>
            <a:r>
              <a:rPr lang="en-US" dirty="0"/>
              <a:t>	b. Annual report to legislature will be 	submitted February 1 and will be 	shared with the council immediately 	after delivery. </a:t>
            </a:r>
          </a:p>
          <a:p>
            <a:pPr marL="0" lvl="0" indent="0">
              <a:buNone/>
            </a:pPr>
            <a:r>
              <a:rPr lang="en-US" dirty="0"/>
              <a:t>I. Adjournment	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16F5-F159-4416-A6FB-34C0FC18BA92}"/>
              </a:ext>
            </a:extLst>
          </p:cNvPr>
          <p:cNvSpPr txBox="1"/>
          <p:nvPr/>
        </p:nvSpPr>
        <p:spPr>
          <a:xfrm>
            <a:off x="639418" y="576470"/>
            <a:ext cx="3356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Quarterly Meeting</a:t>
            </a:r>
          </a:p>
          <a:p>
            <a:pPr algn="ctr"/>
            <a:r>
              <a:rPr lang="en-US" sz="2800" dirty="0"/>
              <a:t>November 18, 2020</a:t>
            </a:r>
          </a:p>
        </p:txBody>
      </p:sp>
    </p:spTree>
    <p:extLst>
      <p:ext uri="{BB962C8B-B14F-4D97-AF65-F5344CB8AC3E}">
        <p14:creationId xmlns:p14="http://schemas.microsoft.com/office/powerpoint/2010/main" val="2858356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719247"/>
      </p:ext>
    </p:extLst>
  </p:cSld>
  <p:clrMapOvr>
    <a:masterClrMapping/>
  </p:clrMapOvr>
</p:sld>
</file>

<file path=ppt/theme/theme1.xml><?xml version="1.0" encoding="utf-8"?>
<a:theme xmlns:a="http://schemas.openxmlformats.org/drawingml/2006/main" name="AOA Template">
  <a:themeElements>
    <a:clrScheme name="AOA Colors">
      <a:dk1>
        <a:sysClr val="windowText" lastClr="000000"/>
      </a:dk1>
      <a:lt1>
        <a:sysClr val="window" lastClr="FFFFFF"/>
      </a:lt1>
      <a:dk2>
        <a:srgbClr val="062830"/>
      </a:dk2>
      <a:lt2>
        <a:srgbClr val="E7E6E6"/>
      </a:lt2>
      <a:accent1>
        <a:srgbClr val="DF1F26"/>
      </a:accent1>
      <a:accent2>
        <a:srgbClr val="D8D8D8"/>
      </a:accent2>
      <a:accent3>
        <a:srgbClr val="A5A5A5"/>
      </a:accent3>
      <a:accent4>
        <a:srgbClr val="2F5496"/>
      </a:accent4>
      <a:accent5>
        <a:srgbClr val="5D9CD5"/>
      </a:accent5>
      <a:accent6>
        <a:srgbClr val="761015"/>
      </a:accent6>
      <a:hlink>
        <a:srgbClr val="0563C1"/>
      </a:hlink>
      <a:folHlink>
        <a:srgbClr val="A1557B"/>
      </a:folHlink>
    </a:clrScheme>
    <a:fontScheme name="AOA Fonts">
      <a:majorFont>
        <a:latin typeface="Arial Nov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C223DD1-35F4-4F11-BA30-D881D4C92CE2}" vid="{B17B31BD-5988-4810-8CB3-A0FF6323DE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AOA Template</Template>
  <TotalTime>7982</TotalTime>
  <Words>760</Words>
  <Application>Microsoft Office PowerPoint</Application>
  <PresentationFormat>Widescreen</PresentationFormat>
  <Paragraphs>176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Arial Nova</vt:lpstr>
      <vt:lpstr>Calibri</vt:lpstr>
      <vt:lpstr>AOA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Programs Update- Prospective Programs</vt:lpstr>
      <vt:lpstr>Programs Update- New Programs</vt:lpstr>
      <vt:lpstr>Programs Update- Active Programs</vt:lpstr>
      <vt:lpstr>Programs Update- Cancelled Programs</vt:lpstr>
      <vt:lpstr>PowerPoint Presentation</vt:lpstr>
      <vt:lpstr>Apprentice Update- Active Apprentices</vt:lpstr>
      <vt:lpstr>Apprentice Update- New Registrations</vt:lpstr>
      <vt:lpstr>Apprentice Update- Completions</vt:lpstr>
      <vt:lpstr>Apprentice Update- Cancellations</vt:lpstr>
      <vt:lpstr>PowerPoint Presentation</vt:lpstr>
      <vt:lpstr>Tax Credit Update</vt:lpstr>
      <vt:lpstr>PowerPoint Presentation</vt:lpstr>
      <vt:lpstr>Other Projects and Grants- IRAP</vt:lpstr>
      <vt:lpstr>Other Projects and Grants- 2019 ASE Grant</vt:lpstr>
      <vt:lpstr>Other Projects and Grants- 2020 ASE Grant</vt:lpstr>
      <vt:lpstr>Other Projects and Grants-  Connection with STEM Council</vt:lpstr>
      <vt:lpstr>Other Projects and Grants- NGA WBL Grant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Laney</dc:creator>
  <cp:lastModifiedBy>Laney, Josh</cp:lastModifiedBy>
  <cp:revision>141</cp:revision>
  <dcterms:created xsi:type="dcterms:W3CDTF">2019-12-03T01:15:14Z</dcterms:created>
  <dcterms:modified xsi:type="dcterms:W3CDTF">2020-11-18T15:14:48Z</dcterms:modified>
</cp:coreProperties>
</file>