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5" r:id="rId3"/>
    <p:sldId id="274" r:id="rId4"/>
    <p:sldId id="264" r:id="rId5"/>
    <p:sldId id="266" r:id="rId6"/>
    <p:sldId id="258" r:id="rId7"/>
    <p:sldId id="259" r:id="rId8"/>
    <p:sldId id="261" r:id="rId9"/>
    <p:sldId id="262" r:id="rId10"/>
    <p:sldId id="260" r:id="rId11"/>
    <p:sldId id="271" r:id="rId12"/>
    <p:sldId id="268" r:id="rId13"/>
    <p:sldId id="273" r:id="rId14"/>
    <p:sldId id="270" r:id="rId15"/>
    <p:sldId id="265" r:id="rId16"/>
    <p:sldId id="276" r:id="rId17"/>
    <p:sldId id="277" r:id="rId18"/>
    <p:sldId id="269" r:id="rId19"/>
    <p:sldId id="27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8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93 Prospects</a:t>
            </a:r>
            <a:r>
              <a:rPr lang="en-US" baseline="0" dirty="0"/>
              <a:t> Since August 2019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Complete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Region 1</c:v>
                </c:pt>
                <c:pt idx="1">
                  <c:v>Region 2</c:v>
                </c:pt>
                <c:pt idx="2">
                  <c:v>Region 3</c:v>
                </c:pt>
                <c:pt idx="3">
                  <c:v>Region 4</c:v>
                </c:pt>
                <c:pt idx="4">
                  <c:v>Region 5</c:v>
                </c:pt>
                <c:pt idx="5">
                  <c:v>Region 6</c:v>
                </c:pt>
                <c:pt idx="6">
                  <c:v>Region 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5</c:v>
                </c:pt>
                <c:pt idx="5">
                  <c:v>4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28-4F85-B105-26F8F35E4E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 Process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Region 1</c:v>
                </c:pt>
                <c:pt idx="1">
                  <c:v>Region 2</c:v>
                </c:pt>
                <c:pt idx="2">
                  <c:v>Region 3</c:v>
                </c:pt>
                <c:pt idx="3">
                  <c:v>Region 4</c:v>
                </c:pt>
                <c:pt idx="4">
                  <c:v>Region 5</c:v>
                </c:pt>
                <c:pt idx="5">
                  <c:v>Region 6</c:v>
                </c:pt>
                <c:pt idx="6">
                  <c:v>Region 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0</c:v>
                </c:pt>
                <c:pt idx="2">
                  <c:v>11</c:v>
                </c:pt>
                <c:pt idx="3">
                  <c:v>2</c:v>
                </c:pt>
                <c:pt idx="4">
                  <c:v>12</c:v>
                </c:pt>
                <c:pt idx="5">
                  <c:v>6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28-4F85-B105-26F8F35E4E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1262495"/>
        <c:axId val="1498992735"/>
      </c:barChart>
      <c:catAx>
        <c:axId val="1491262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992735"/>
        <c:crosses val="autoZero"/>
        <c:auto val="1"/>
        <c:lblAlgn val="ctr"/>
        <c:lblOffset val="100"/>
        <c:noMultiLvlLbl val="0"/>
      </c:catAx>
      <c:valAx>
        <c:axId val="149899273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91262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A1E3CB-A7DC-4A21-983E-80D2C0EB536D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B9AA56-FA6B-43F7-A197-40D7A0D6AE1C}">
      <dgm:prSet phldrT="[Text]"/>
      <dgm:spPr/>
      <dgm:t>
        <a:bodyPr/>
        <a:lstStyle/>
        <a:p>
          <a:r>
            <a:rPr lang="en-US" dirty="0"/>
            <a:t>Youth populations</a:t>
          </a:r>
        </a:p>
      </dgm:t>
    </dgm:pt>
    <dgm:pt modelId="{56E13909-472B-41A0-A75F-9E41FD9DE32A}" type="parTrans" cxnId="{1005A459-6084-45D2-ABD9-38DB9F12DC1E}">
      <dgm:prSet/>
      <dgm:spPr/>
      <dgm:t>
        <a:bodyPr/>
        <a:lstStyle/>
        <a:p>
          <a:endParaRPr lang="en-US"/>
        </a:p>
      </dgm:t>
    </dgm:pt>
    <dgm:pt modelId="{2AE6CC96-1C9B-42C6-B3E7-C79BAE9730BA}" type="sibTrans" cxnId="{1005A459-6084-45D2-ABD9-38DB9F12DC1E}">
      <dgm:prSet/>
      <dgm:spPr/>
      <dgm:t>
        <a:bodyPr/>
        <a:lstStyle/>
        <a:p>
          <a:endParaRPr lang="en-US"/>
        </a:p>
      </dgm:t>
    </dgm:pt>
    <dgm:pt modelId="{0488C887-06A1-4EBE-B2F0-FD80186DAB28}">
      <dgm:prSet phldrT="[Text]"/>
      <dgm:spPr/>
      <dgm:t>
        <a:bodyPr/>
        <a:lstStyle/>
        <a:p>
          <a:r>
            <a:rPr lang="en-US" dirty="0"/>
            <a:t>Engaging youth in RAs and pre-RA training can increase the long-term workforce pipeline. </a:t>
          </a:r>
        </a:p>
      </dgm:t>
    </dgm:pt>
    <dgm:pt modelId="{2E6128FB-7B18-40F5-924D-B98FEB6382D4}" type="parTrans" cxnId="{D8025BA9-8581-4BC2-8E0C-A425237632DD}">
      <dgm:prSet/>
      <dgm:spPr/>
      <dgm:t>
        <a:bodyPr/>
        <a:lstStyle/>
        <a:p>
          <a:endParaRPr lang="en-US"/>
        </a:p>
      </dgm:t>
    </dgm:pt>
    <dgm:pt modelId="{361559BC-6A61-42D8-8795-B8AF8CAA070C}" type="sibTrans" cxnId="{D8025BA9-8581-4BC2-8E0C-A425237632DD}">
      <dgm:prSet/>
      <dgm:spPr/>
      <dgm:t>
        <a:bodyPr/>
        <a:lstStyle/>
        <a:p>
          <a:endParaRPr lang="en-US"/>
        </a:p>
      </dgm:t>
    </dgm:pt>
    <dgm:pt modelId="{F7A4B027-8F7B-4CE1-8250-A2609B612BE3}">
      <dgm:prSet phldrT="[Text]"/>
      <dgm:spPr/>
      <dgm:t>
        <a:bodyPr/>
        <a:lstStyle/>
        <a:p>
          <a:r>
            <a:rPr lang="en-US" dirty="0"/>
            <a:t>New adult workers</a:t>
          </a:r>
        </a:p>
      </dgm:t>
    </dgm:pt>
    <dgm:pt modelId="{A0C29976-7B27-43DB-8EFF-E62013DC247F}" type="parTrans" cxnId="{CBE6E9A1-15A6-4BFB-B96F-E73FF8394214}">
      <dgm:prSet/>
      <dgm:spPr/>
      <dgm:t>
        <a:bodyPr/>
        <a:lstStyle/>
        <a:p>
          <a:endParaRPr lang="en-US"/>
        </a:p>
      </dgm:t>
    </dgm:pt>
    <dgm:pt modelId="{B1C4D010-2D2F-4633-BFA9-1679C26C484E}" type="sibTrans" cxnId="{CBE6E9A1-15A6-4BFB-B96F-E73FF8394214}">
      <dgm:prSet/>
      <dgm:spPr/>
      <dgm:t>
        <a:bodyPr/>
        <a:lstStyle/>
        <a:p>
          <a:endParaRPr lang="en-US"/>
        </a:p>
      </dgm:t>
    </dgm:pt>
    <dgm:pt modelId="{0EC4B332-D216-4F61-A7AB-97468E3ADF55}">
      <dgm:prSet phldrT="[Text]"/>
      <dgm:spPr/>
      <dgm:t>
        <a:bodyPr/>
        <a:lstStyle/>
        <a:p>
          <a:r>
            <a:rPr lang="en-US" dirty="0"/>
            <a:t>RAs serve as excellent recruiting tools by laying out a clear career progression. </a:t>
          </a:r>
        </a:p>
      </dgm:t>
    </dgm:pt>
    <dgm:pt modelId="{A3D566BC-7074-4151-85E6-B33F5E8B087F}" type="parTrans" cxnId="{FA436E8C-1AE1-4501-9350-7FCABDDDF1E7}">
      <dgm:prSet/>
      <dgm:spPr/>
      <dgm:t>
        <a:bodyPr/>
        <a:lstStyle/>
        <a:p>
          <a:endParaRPr lang="en-US"/>
        </a:p>
      </dgm:t>
    </dgm:pt>
    <dgm:pt modelId="{9A648C82-B391-4544-B843-2E27DCFA9478}" type="sibTrans" cxnId="{FA436E8C-1AE1-4501-9350-7FCABDDDF1E7}">
      <dgm:prSet/>
      <dgm:spPr/>
      <dgm:t>
        <a:bodyPr/>
        <a:lstStyle/>
        <a:p>
          <a:endParaRPr lang="en-US"/>
        </a:p>
      </dgm:t>
    </dgm:pt>
    <dgm:pt modelId="{A559ADA1-5EE2-4988-89E7-D516F963BBAC}">
      <dgm:prSet phldrT="[Text]"/>
      <dgm:spPr/>
      <dgm:t>
        <a:bodyPr/>
        <a:lstStyle/>
        <a:p>
          <a:r>
            <a:rPr lang="en-US" dirty="0"/>
            <a:t>Incumbent workers</a:t>
          </a:r>
        </a:p>
      </dgm:t>
    </dgm:pt>
    <dgm:pt modelId="{66F7389A-648A-463B-9177-727B6EE646D8}" type="parTrans" cxnId="{680107EF-53C7-4A63-AFA0-5BF6C4A9FD4A}">
      <dgm:prSet/>
      <dgm:spPr/>
      <dgm:t>
        <a:bodyPr/>
        <a:lstStyle/>
        <a:p>
          <a:endParaRPr lang="en-US"/>
        </a:p>
      </dgm:t>
    </dgm:pt>
    <dgm:pt modelId="{161342D6-7D32-4CA4-BF2F-DC32E72B2DE1}" type="sibTrans" cxnId="{680107EF-53C7-4A63-AFA0-5BF6C4A9FD4A}">
      <dgm:prSet/>
      <dgm:spPr/>
      <dgm:t>
        <a:bodyPr/>
        <a:lstStyle/>
        <a:p>
          <a:endParaRPr lang="en-US"/>
        </a:p>
      </dgm:t>
    </dgm:pt>
    <dgm:pt modelId="{4DBD158F-478D-4AF5-BC69-7A648C277E65}">
      <dgm:prSet phldrT="[Text]"/>
      <dgm:spPr/>
      <dgm:t>
        <a:bodyPr/>
        <a:lstStyle/>
        <a:p>
          <a:r>
            <a:rPr lang="en-US" dirty="0"/>
            <a:t>RAs provide a way to take your best employees to their highest potential.</a:t>
          </a:r>
        </a:p>
      </dgm:t>
    </dgm:pt>
    <dgm:pt modelId="{D9455282-93FB-4B75-A97B-E5FAC4E3C309}" type="parTrans" cxnId="{2D2CB64A-1155-4076-9CB2-C781B43C07AA}">
      <dgm:prSet/>
      <dgm:spPr/>
      <dgm:t>
        <a:bodyPr/>
        <a:lstStyle/>
        <a:p>
          <a:endParaRPr lang="en-US"/>
        </a:p>
      </dgm:t>
    </dgm:pt>
    <dgm:pt modelId="{1DA612CA-32BC-4B9E-B87D-F56526D64D8E}" type="sibTrans" cxnId="{2D2CB64A-1155-4076-9CB2-C781B43C07AA}">
      <dgm:prSet/>
      <dgm:spPr/>
      <dgm:t>
        <a:bodyPr/>
        <a:lstStyle/>
        <a:p>
          <a:endParaRPr lang="en-US"/>
        </a:p>
      </dgm:t>
    </dgm:pt>
    <dgm:pt modelId="{BAD146ED-AEAE-44C8-9FBA-364B2174DB55}">
      <dgm:prSet phldrT="[Text]"/>
      <dgm:spPr/>
      <dgm:t>
        <a:bodyPr/>
        <a:lstStyle/>
        <a:p>
          <a:r>
            <a:rPr lang="en-US" dirty="0"/>
            <a:t>Seasoned workers</a:t>
          </a:r>
        </a:p>
      </dgm:t>
    </dgm:pt>
    <dgm:pt modelId="{B3926B3D-8FCE-434F-A43F-85BC4E1557DB}" type="parTrans" cxnId="{7CD8918A-0B0C-4C8E-ABBE-9B6184D106DA}">
      <dgm:prSet/>
      <dgm:spPr/>
      <dgm:t>
        <a:bodyPr/>
        <a:lstStyle/>
        <a:p>
          <a:endParaRPr lang="en-US"/>
        </a:p>
      </dgm:t>
    </dgm:pt>
    <dgm:pt modelId="{7EA3C0C8-F91A-47C9-8805-296C55A4673E}" type="sibTrans" cxnId="{7CD8918A-0B0C-4C8E-ABBE-9B6184D106DA}">
      <dgm:prSet/>
      <dgm:spPr/>
      <dgm:t>
        <a:bodyPr/>
        <a:lstStyle/>
        <a:p>
          <a:endParaRPr lang="en-US"/>
        </a:p>
      </dgm:t>
    </dgm:pt>
    <dgm:pt modelId="{5E632188-5996-4B70-8C45-ED6767F046D0}">
      <dgm:prSet phldrT="[Text]"/>
      <dgm:spPr/>
      <dgm:t>
        <a:bodyPr/>
        <a:lstStyle/>
        <a:p>
          <a:r>
            <a:rPr lang="en-US" dirty="0"/>
            <a:t>Highly-skilled workers take pride in training the next generation and sometimes stay longer just for that purpose. </a:t>
          </a:r>
        </a:p>
      </dgm:t>
    </dgm:pt>
    <dgm:pt modelId="{706248FE-2458-4965-ADD4-8E8929DB7C1C}" type="parTrans" cxnId="{53D8496E-EFB1-4806-89BC-4A856FA34946}">
      <dgm:prSet/>
      <dgm:spPr/>
      <dgm:t>
        <a:bodyPr/>
        <a:lstStyle/>
        <a:p>
          <a:endParaRPr lang="en-US"/>
        </a:p>
      </dgm:t>
    </dgm:pt>
    <dgm:pt modelId="{20C7079A-5A5F-42EC-BC36-EB31E95D21A6}" type="sibTrans" cxnId="{53D8496E-EFB1-4806-89BC-4A856FA34946}">
      <dgm:prSet/>
      <dgm:spPr/>
      <dgm:t>
        <a:bodyPr/>
        <a:lstStyle/>
        <a:p>
          <a:endParaRPr lang="en-US"/>
        </a:p>
      </dgm:t>
    </dgm:pt>
    <dgm:pt modelId="{5E55CF29-8B69-4755-8D71-C30EEECD82CF}" type="pres">
      <dgm:prSet presAssocID="{F5A1E3CB-A7DC-4A21-983E-80D2C0EB536D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384AA65F-4C81-477E-9388-5F6436A0B601}" type="pres">
      <dgm:prSet presAssocID="{03B9AA56-FA6B-43F7-A197-40D7A0D6AE1C}" presName="parentText1" presStyleLbl="node1" presStyleIdx="0" presStyleCnt="4">
        <dgm:presLayoutVars>
          <dgm:chMax/>
          <dgm:chPref val="3"/>
          <dgm:bulletEnabled val="1"/>
        </dgm:presLayoutVars>
      </dgm:prSet>
      <dgm:spPr/>
    </dgm:pt>
    <dgm:pt modelId="{A3B375B0-D6D0-431B-B9A9-EC0BD32D5B47}" type="pres">
      <dgm:prSet presAssocID="{03B9AA56-FA6B-43F7-A197-40D7A0D6AE1C}" presName="childText1" presStyleLbl="solidAlignAcc1" presStyleIdx="0" presStyleCnt="4">
        <dgm:presLayoutVars>
          <dgm:chMax val="0"/>
          <dgm:chPref val="0"/>
          <dgm:bulletEnabled val="1"/>
        </dgm:presLayoutVars>
      </dgm:prSet>
      <dgm:spPr/>
    </dgm:pt>
    <dgm:pt modelId="{1B4F2046-E1C9-4120-A4D5-43E6083122F5}" type="pres">
      <dgm:prSet presAssocID="{F7A4B027-8F7B-4CE1-8250-A2609B612BE3}" presName="parentText2" presStyleLbl="node1" presStyleIdx="1" presStyleCnt="4">
        <dgm:presLayoutVars>
          <dgm:chMax/>
          <dgm:chPref val="3"/>
          <dgm:bulletEnabled val="1"/>
        </dgm:presLayoutVars>
      </dgm:prSet>
      <dgm:spPr/>
    </dgm:pt>
    <dgm:pt modelId="{E8DECC12-9970-4736-8463-52A5474CDB92}" type="pres">
      <dgm:prSet presAssocID="{F7A4B027-8F7B-4CE1-8250-A2609B612BE3}" presName="childText2" presStyleLbl="solidAlignAcc1" presStyleIdx="1" presStyleCnt="4">
        <dgm:presLayoutVars>
          <dgm:chMax val="0"/>
          <dgm:chPref val="0"/>
          <dgm:bulletEnabled val="1"/>
        </dgm:presLayoutVars>
      </dgm:prSet>
      <dgm:spPr/>
    </dgm:pt>
    <dgm:pt modelId="{4BDBB161-EA96-46F8-B0FB-2246B591E5CC}" type="pres">
      <dgm:prSet presAssocID="{A559ADA1-5EE2-4988-89E7-D516F963BBAC}" presName="parentText3" presStyleLbl="node1" presStyleIdx="2" presStyleCnt="4">
        <dgm:presLayoutVars>
          <dgm:chMax/>
          <dgm:chPref val="3"/>
          <dgm:bulletEnabled val="1"/>
        </dgm:presLayoutVars>
      </dgm:prSet>
      <dgm:spPr/>
    </dgm:pt>
    <dgm:pt modelId="{BA59D0B3-CD80-4F68-A946-5FDF8D28A8E0}" type="pres">
      <dgm:prSet presAssocID="{A559ADA1-5EE2-4988-89E7-D516F963BBAC}" presName="childText3" presStyleLbl="solidAlignAcc1" presStyleIdx="2" presStyleCnt="4">
        <dgm:presLayoutVars>
          <dgm:chMax val="0"/>
          <dgm:chPref val="0"/>
          <dgm:bulletEnabled val="1"/>
        </dgm:presLayoutVars>
      </dgm:prSet>
      <dgm:spPr/>
    </dgm:pt>
    <dgm:pt modelId="{73629134-E2F8-41C2-A4B7-77D9921BB3AB}" type="pres">
      <dgm:prSet presAssocID="{BAD146ED-AEAE-44C8-9FBA-364B2174DB55}" presName="parentText4" presStyleLbl="node1" presStyleIdx="3" presStyleCnt="4">
        <dgm:presLayoutVars>
          <dgm:chMax/>
          <dgm:chPref val="3"/>
          <dgm:bulletEnabled val="1"/>
        </dgm:presLayoutVars>
      </dgm:prSet>
      <dgm:spPr/>
    </dgm:pt>
    <dgm:pt modelId="{3BE88941-D032-4518-B93A-BC6A5A5E889B}" type="pres">
      <dgm:prSet presAssocID="{BAD146ED-AEAE-44C8-9FBA-364B2174DB55}" presName="childText4" presStyleLbl="solidAlignAcc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F8A3F03-6B89-47D7-8F1C-A85D29AC00F4}" type="presOf" srcId="{5E632188-5996-4B70-8C45-ED6767F046D0}" destId="{3BE88941-D032-4518-B93A-BC6A5A5E889B}" srcOrd="0" destOrd="0" presId="urn:microsoft.com/office/officeart/2009/3/layout/IncreasingArrowsProcess"/>
    <dgm:cxn modelId="{5F449617-9ECF-416D-B004-85330BFF3F2C}" type="presOf" srcId="{A559ADA1-5EE2-4988-89E7-D516F963BBAC}" destId="{4BDBB161-EA96-46F8-B0FB-2246B591E5CC}" srcOrd="0" destOrd="0" presId="urn:microsoft.com/office/officeart/2009/3/layout/IncreasingArrowsProcess"/>
    <dgm:cxn modelId="{A87ACC18-ED89-49D7-9DFB-CE796903C7C8}" type="presOf" srcId="{F7A4B027-8F7B-4CE1-8250-A2609B612BE3}" destId="{1B4F2046-E1C9-4120-A4D5-43E6083122F5}" srcOrd="0" destOrd="0" presId="urn:microsoft.com/office/officeart/2009/3/layout/IncreasingArrowsProcess"/>
    <dgm:cxn modelId="{2D2CB64A-1155-4076-9CB2-C781B43C07AA}" srcId="{A559ADA1-5EE2-4988-89E7-D516F963BBAC}" destId="{4DBD158F-478D-4AF5-BC69-7A648C277E65}" srcOrd="0" destOrd="0" parTransId="{D9455282-93FB-4B75-A97B-E5FAC4E3C309}" sibTransId="{1DA612CA-32BC-4B9E-B87D-F56526D64D8E}"/>
    <dgm:cxn modelId="{53D8496E-EFB1-4806-89BC-4A856FA34946}" srcId="{BAD146ED-AEAE-44C8-9FBA-364B2174DB55}" destId="{5E632188-5996-4B70-8C45-ED6767F046D0}" srcOrd="0" destOrd="0" parTransId="{706248FE-2458-4965-ADD4-8E8929DB7C1C}" sibTransId="{20C7079A-5A5F-42EC-BC36-EB31E95D21A6}"/>
    <dgm:cxn modelId="{1005A459-6084-45D2-ABD9-38DB9F12DC1E}" srcId="{F5A1E3CB-A7DC-4A21-983E-80D2C0EB536D}" destId="{03B9AA56-FA6B-43F7-A197-40D7A0D6AE1C}" srcOrd="0" destOrd="0" parTransId="{56E13909-472B-41A0-A75F-9E41FD9DE32A}" sibTransId="{2AE6CC96-1C9B-42C6-B3E7-C79BAE9730BA}"/>
    <dgm:cxn modelId="{7CD8918A-0B0C-4C8E-ABBE-9B6184D106DA}" srcId="{F5A1E3CB-A7DC-4A21-983E-80D2C0EB536D}" destId="{BAD146ED-AEAE-44C8-9FBA-364B2174DB55}" srcOrd="3" destOrd="0" parTransId="{B3926B3D-8FCE-434F-A43F-85BC4E1557DB}" sibTransId="{7EA3C0C8-F91A-47C9-8805-296C55A4673E}"/>
    <dgm:cxn modelId="{FA436E8C-1AE1-4501-9350-7FCABDDDF1E7}" srcId="{F7A4B027-8F7B-4CE1-8250-A2609B612BE3}" destId="{0EC4B332-D216-4F61-A7AB-97468E3ADF55}" srcOrd="0" destOrd="0" parTransId="{A3D566BC-7074-4151-85E6-B33F5E8B087F}" sibTransId="{9A648C82-B391-4544-B843-2E27DCFA9478}"/>
    <dgm:cxn modelId="{CBE6E9A1-15A6-4BFB-B96F-E73FF8394214}" srcId="{F5A1E3CB-A7DC-4A21-983E-80D2C0EB536D}" destId="{F7A4B027-8F7B-4CE1-8250-A2609B612BE3}" srcOrd="1" destOrd="0" parTransId="{A0C29976-7B27-43DB-8EFF-E62013DC247F}" sibTransId="{B1C4D010-2D2F-4633-BFA9-1679C26C484E}"/>
    <dgm:cxn modelId="{C52359A2-DD91-4872-9090-5CFDCF6E1A23}" type="presOf" srcId="{4DBD158F-478D-4AF5-BC69-7A648C277E65}" destId="{BA59D0B3-CD80-4F68-A946-5FDF8D28A8E0}" srcOrd="0" destOrd="0" presId="urn:microsoft.com/office/officeart/2009/3/layout/IncreasingArrowsProcess"/>
    <dgm:cxn modelId="{D8025BA9-8581-4BC2-8E0C-A425237632DD}" srcId="{03B9AA56-FA6B-43F7-A197-40D7A0D6AE1C}" destId="{0488C887-06A1-4EBE-B2F0-FD80186DAB28}" srcOrd="0" destOrd="0" parTransId="{2E6128FB-7B18-40F5-924D-B98FEB6382D4}" sibTransId="{361559BC-6A61-42D8-8795-B8AF8CAA070C}"/>
    <dgm:cxn modelId="{2D8F9DAD-B4F3-47B4-BCCB-906F1B67DB12}" type="presOf" srcId="{BAD146ED-AEAE-44C8-9FBA-364B2174DB55}" destId="{73629134-E2F8-41C2-A4B7-77D9921BB3AB}" srcOrd="0" destOrd="0" presId="urn:microsoft.com/office/officeart/2009/3/layout/IncreasingArrowsProcess"/>
    <dgm:cxn modelId="{09C819BB-616A-4E26-B4C3-666391F7F89B}" type="presOf" srcId="{0EC4B332-D216-4F61-A7AB-97468E3ADF55}" destId="{E8DECC12-9970-4736-8463-52A5474CDB92}" srcOrd="0" destOrd="0" presId="urn:microsoft.com/office/officeart/2009/3/layout/IncreasingArrowsProcess"/>
    <dgm:cxn modelId="{6B7071D4-B0E1-4979-9EEF-A8DD0E0CC928}" type="presOf" srcId="{03B9AA56-FA6B-43F7-A197-40D7A0D6AE1C}" destId="{384AA65F-4C81-477E-9388-5F6436A0B601}" srcOrd="0" destOrd="0" presId="urn:microsoft.com/office/officeart/2009/3/layout/IncreasingArrowsProcess"/>
    <dgm:cxn modelId="{15A33EE0-C8A7-452A-B142-94E6112355E2}" type="presOf" srcId="{F5A1E3CB-A7DC-4A21-983E-80D2C0EB536D}" destId="{5E55CF29-8B69-4755-8D71-C30EEECD82CF}" srcOrd="0" destOrd="0" presId="urn:microsoft.com/office/officeart/2009/3/layout/IncreasingArrowsProcess"/>
    <dgm:cxn modelId="{680107EF-53C7-4A63-AFA0-5BF6C4A9FD4A}" srcId="{F5A1E3CB-A7DC-4A21-983E-80D2C0EB536D}" destId="{A559ADA1-5EE2-4988-89E7-D516F963BBAC}" srcOrd="2" destOrd="0" parTransId="{66F7389A-648A-463B-9177-727B6EE646D8}" sibTransId="{161342D6-7D32-4CA4-BF2F-DC32E72B2DE1}"/>
    <dgm:cxn modelId="{639BCAF8-B559-49B7-9EEA-C59E0D6EB80C}" type="presOf" srcId="{0488C887-06A1-4EBE-B2F0-FD80186DAB28}" destId="{A3B375B0-D6D0-431B-B9A9-EC0BD32D5B47}" srcOrd="0" destOrd="0" presId="urn:microsoft.com/office/officeart/2009/3/layout/IncreasingArrowsProcess"/>
    <dgm:cxn modelId="{51EE11DD-1E17-4593-A858-9F04A9A499F5}" type="presParOf" srcId="{5E55CF29-8B69-4755-8D71-C30EEECD82CF}" destId="{384AA65F-4C81-477E-9388-5F6436A0B601}" srcOrd="0" destOrd="0" presId="urn:microsoft.com/office/officeart/2009/3/layout/IncreasingArrowsProcess"/>
    <dgm:cxn modelId="{E9AF1052-0F03-46DD-9E9C-823A6D15D506}" type="presParOf" srcId="{5E55CF29-8B69-4755-8D71-C30EEECD82CF}" destId="{A3B375B0-D6D0-431B-B9A9-EC0BD32D5B47}" srcOrd="1" destOrd="0" presId="urn:microsoft.com/office/officeart/2009/3/layout/IncreasingArrowsProcess"/>
    <dgm:cxn modelId="{0FBD2804-825B-4365-9C18-951CF9422CEF}" type="presParOf" srcId="{5E55CF29-8B69-4755-8D71-C30EEECD82CF}" destId="{1B4F2046-E1C9-4120-A4D5-43E6083122F5}" srcOrd="2" destOrd="0" presId="urn:microsoft.com/office/officeart/2009/3/layout/IncreasingArrowsProcess"/>
    <dgm:cxn modelId="{1B715AB8-BBA7-419B-BCAD-98D8A0E46556}" type="presParOf" srcId="{5E55CF29-8B69-4755-8D71-C30EEECD82CF}" destId="{E8DECC12-9970-4736-8463-52A5474CDB92}" srcOrd="3" destOrd="0" presId="urn:microsoft.com/office/officeart/2009/3/layout/IncreasingArrowsProcess"/>
    <dgm:cxn modelId="{10EB2914-1A89-44F0-9C9E-83A9833F4E17}" type="presParOf" srcId="{5E55CF29-8B69-4755-8D71-C30EEECD82CF}" destId="{4BDBB161-EA96-46F8-B0FB-2246B591E5CC}" srcOrd="4" destOrd="0" presId="urn:microsoft.com/office/officeart/2009/3/layout/IncreasingArrowsProcess"/>
    <dgm:cxn modelId="{17176AD5-7AB8-48B8-968E-20D5E0EE31AD}" type="presParOf" srcId="{5E55CF29-8B69-4755-8D71-C30EEECD82CF}" destId="{BA59D0B3-CD80-4F68-A946-5FDF8D28A8E0}" srcOrd="5" destOrd="0" presId="urn:microsoft.com/office/officeart/2009/3/layout/IncreasingArrowsProcess"/>
    <dgm:cxn modelId="{66C1649C-5955-4AF9-AEB7-C2CF51A8497B}" type="presParOf" srcId="{5E55CF29-8B69-4755-8D71-C30EEECD82CF}" destId="{73629134-E2F8-41C2-A4B7-77D9921BB3AB}" srcOrd="6" destOrd="0" presId="urn:microsoft.com/office/officeart/2009/3/layout/IncreasingArrowsProcess"/>
    <dgm:cxn modelId="{F9BA50A3-6786-4E8E-AB13-FCD43A026B1A}" type="presParOf" srcId="{5E55CF29-8B69-4755-8D71-C30EEECD82CF}" destId="{3BE88941-D032-4518-B93A-BC6A5A5E889B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33FC4A-6E1E-463C-8C05-2D70DA5DC21D}" type="doc">
      <dgm:prSet loTypeId="urn:microsoft.com/office/officeart/2005/8/layout/hProcess10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720FEF-AB6F-4561-A502-A80316825F2C}">
      <dgm:prSet phldrT="[Text]" custT="1"/>
      <dgm:spPr/>
      <dgm:t>
        <a:bodyPr anchor="t"/>
        <a:lstStyle/>
        <a:p>
          <a:r>
            <a:rPr lang="en-US" sz="1600" b="1" dirty="0"/>
            <a:t>PLAN</a:t>
          </a:r>
          <a:br>
            <a:rPr lang="en-US" sz="1500" dirty="0"/>
          </a:br>
          <a:r>
            <a:rPr lang="en-US" sz="1500" dirty="0"/>
            <a:t>AOA meets with employer to discuss RA programs. </a:t>
          </a:r>
        </a:p>
      </dgm:t>
    </dgm:pt>
    <dgm:pt modelId="{E7B61D29-85AE-473A-9AA9-E23DDD5A727E}" type="parTrans" cxnId="{4BB3175B-9EBD-4889-9DCA-A9BD06E3787B}">
      <dgm:prSet/>
      <dgm:spPr/>
      <dgm:t>
        <a:bodyPr/>
        <a:lstStyle/>
        <a:p>
          <a:endParaRPr lang="en-US"/>
        </a:p>
      </dgm:t>
    </dgm:pt>
    <dgm:pt modelId="{0950F0F7-04B5-4491-B0F8-26D8116A8053}" type="sibTrans" cxnId="{4BB3175B-9EBD-4889-9DCA-A9BD06E3787B}">
      <dgm:prSet/>
      <dgm:spPr/>
      <dgm:t>
        <a:bodyPr/>
        <a:lstStyle/>
        <a:p>
          <a:endParaRPr lang="en-US"/>
        </a:p>
      </dgm:t>
    </dgm:pt>
    <dgm:pt modelId="{84CB50AD-9D92-4AFB-B0A3-92EB02ED7822}">
      <dgm:prSet phldrT="[Text]" custT="1"/>
      <dgm:spPr/>
      <dgm:t>
        <a:bodyPr anchor="t"/>
        <a:lstStyle/>
        <a:p>
          <a:r>
            <a:rPr lang="en-US" sz="1600" b="1" dirty="0"/>
            <a:t>DRAFT</a:t>
          </a:r>
          <a:br>
            <a:rPr lang="en-US" sz="1500" dirty="0"/>
          </a:br>
          <a:r>
            <a:rPr lang="en-US" sz="1500" dirty="0"/>
            <a:t>AOA develops draft program Standards to USDOL and Company.</a:t>
          </a:r>
        </a:p>
      </dgm:t>
    </dgm:pt>
    <dgm:pt modelId="{16E85510-B8B4-4CFC-89DF-FCDFB298992F}" type="parTrans" cxnId="{2FA4A01A-EC19-49F1-A4A1-88B36A1FB7BC}">
      <dgm:prSet/>
      <dgm:spPr/>
      <dgm:t>
        <a:bodyPr/>
        <a:lstStyle/>
        <a:p>
          <a:endParaRPr lang="en-US"/>
        </a:p>
      </dgm:t>
    </dgm:pt>
    <dgm:pt modelId="{12E270E0-7735-4B9C-999F-BD91E6961C94}" type="sibTrans" cxnId="{2FA4A01A-EC19-49F1-A4A1-88B36A1FB7BC}">
      <dgm:prSet/>
      <dgm:spPr/>
      <dgm:t>
        <a:bodyPr/>
        <a:lstStyle/>
        <a:p>
          <a:endParaRPr lang="en-US"/>
        </a:p>
      </dgm:t>
    </dgm:pt>
    <dgm:pt modelId="{A61E4F1B-F51D-4D96-8137-6BAFE622943D}">
      <dgm:prSet phldrT="[Text]" custT="1"/>
      <dgm:spPr/>
      <dgm:t>
        <a:bodyPr/>
        <a:lstStyle/>
        <a:p>
          <a:r>
            <a:rPr lang="en-US" sz="1600" b="1" dirty="0"/>
            <a:t>REVIEW</a:t>
          </a:r>
          <a:br>
            <a:rPr lang="en-US" sz="1500" b="1" dirty="0"/>
          </a:br>
          <a:r>
            <a:rPr lang="en-US" sz="1500" b="0" dirty="0"/>
            <a:t>Program Standards are reviewed and signed when a consensus is reached by all parties.</a:t>
          </a:r>
          <a:endParaRPr lang="en-US" sz="1500" b="1" dirty="0"/>
        </a:p>
      </dgm:t>
    </dgm:pt>
    <dgm:pt modelId="{8BFA1BB2-782A-449F-80BC-7C879ACB66C5}" type="parTrans" cxnId="{EEEA1833-3B8C-4F80-B450-E2AC4601E329}">
      <dgm:prSet/>
      <dgm:spPr/>
      <dgm:t>
        <a:bodyPr/>
        <a:lstStyle/>
        <a:p>
          <a:endParaRPr lang="en-US"/>
        </a:p>
      </dgm:t>
    </dgm:pt>
    <dgm:pt modelId="{7D2B32DF-428A-4ADA-8309-58B175AB4582}" type="sibTrans" cxnId="{EEEA1833-3B8C-4F80-B450-E2AC4601E329}">
      <dgm:prSet/>
      <dgm:spPr/>
      <dgm:t>
        <a:bodyPr/>
        <a:lstStyle/>
        <a:p>
          <a:endParaRPr lang="en-US"/>
        </a:p>
      </dgm:t>
    </dgm:pt>
    <dgm:pt modelId="{B45D9346-B7AA-4D93-ABC5-9DAA62AE9F87}">
      <dgm:prSet custT="1"/>
      <dgm:spPr/>
      <dgm:t>
        <a:bodyPr/>
        <a:lstStyle/>
        <a:p>
          <a:r>
            <a:rPr lang="en-US" sz="1600" b="1" dirty="0"/>
            <a:t>LAUNCH</a:t>
          </a:r>
          <a:br>
            <a:rPr lang="en-US" sz="1500" b="1" dirty="0"/>
          </a:br>
          <a:r>
            <a:rPr lang="en-US" sz="1500" b="0" dirty="0"/>
            <a:t>Upon approval, company, stakeholders and partners implement RA program.</a:t>
          </a:r>
          <a:endParaRPr lang="en-US" sz="1500" b="1" dirty="0"/>
        </a:p>
      </dgm:t>
    </dgm:pt>
    <dgm:pt modelId="{330791EF-B9C4-4E78-8D4D-5A373257FD7C}" type="parTrans" cxnId="{47A38BC8-3CFE-4716-9D54-93BA4CC5C6F1}">
      <dgm:prSet/>
      <dgm:spPr/>
      <dgm:t>
        <a:bodyPr/>
        <a:lstStyle/>
        <a:p>
          <a:endParaRPr lang="en-US"/>
        </a:p>
      </dgm:t>
    </dgm:pt>
    <dgm:pt modelId="{B45AD40E-15CC-4851-BF79-CFE9BE5AAAE6}" type="sibTrans" cxnId="{47A38BC8-3CFE-4716-9D54-93BA4CC5C6F1}">
      <dgm:prSet/>
      <dgm:spPr/>
      <dgm:t>
        <a:bodyPr/>
        <a:lstStyle/>
        <a:p>
          <a:endParaRPr lang="en-US"/>
        </a:p>
      </dgm:t>
    </dgm:pt>
    <dgm:pt modelId="{A9A88ABF-7655-4265-9F82-ADB8FEE2ABDA}">
      <dgm:prSet phldrT="[Text]" custT="1"/>
      <dgm:spPr/>
      <dgm:t>
        <a:bodyPr/>
        <a:lstStyle/>
        <a:p>
          <a:r>
            <a:rPr lang="en-US" sz="1600" b="1" dirty="0"/>
            <a:t>REGISTER</a:t>
          </a:r>
          <a:br>
            <a:rPr lang="en-US" sz="1500" b="1" dirty="0"/>
          </a:br>
          <a:r>
            <a:rPr lang="en-US" sz="1500" b="0" dirty="0"/>
            <a:t>AOA sends signed standards for approval at the USDOL regional office.</a:t>
          </a:r>
          <a:endParaRPr lang="en-US" sz="1500" b="1" dirty="0"/>
        </a:p>
      </dgm:t>
    </dgm:pt>
    <dgm:pt modelId="{1BE3528D-8CB1-4FED-BDF7-1456404203F6}" type="parTrans" cxnId="{DB837E02-6A53-4E76-A57A-845E510A1801}">
      <dgm:prSet/>
      <dgm:spPr/>
      <dgm:t>
        <a:bodyPr/>
        <a:lstStyle/>
        <a:p>
          <a:endParaRPr lang="en-US"/>
        </a:p>
      </dgm:t>
    </dgm:pt>
    <dgm:pt modelId="{FCA197DC-93B7-4841-BD0C-F3697B816F56}" type="sibTrans" cxnId="{DB837E02-6A53-4E76-A57A-845E510A1801}">
      <dgm:prSet/>
      <dgm:spPr/>
      <dgm:t>
        <a:bodyPr/>
        <a:lstStyle/>
        <a:p>
          <a:endParaRPr lang="en-US"/>
        </a:p>
      </dgm:t>
    </dgm:pt>
    <dgm:pt modelId="{4C5406D2-CF4C-4650-B642-935202375C4F}" type="pres">
      <dgm:prSet presAssocID="{9D33FC4A-6E1E-463C-8C05-2D70DA5DC21D}" presName="Name0" presStyleCnt="0">
        <dgm:presLayoutVars>
          <dgm:dir/>
          <dgm:resizeHandles val="exact"/>
        </dgm:presLayoutVars>
      </dgm:prSet>
      <dgm:spPr/>
    </dgm:pt>
    <dgm:pt modelId="{8F266112-0B96-48FE-BF39-68FB393EFA2A}" type="pres">
      <dgm:prSet presAssocID="{73720FEF-AB6F-4561-A502-A80316825F2C}" presName="composite" presStyleCnt="0"/>
      <dgm:spPr/>
    </dgm:pt>
    <dgm:pt modelId="{6B024483-4825-4210-B88D-C64F3DC0E98C}" type="pres">
      <dgm:prSet presAssocID="{73720FEF-AB6F-4561-A502-A80316825F2C}" presName="imagSh" presStyleLbl="b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5A740E4E-B2DE-4A17-BCBE-7E2F3179D5A3}" type="pres">
      <dgm:prSet presAssocID="{73720FEF-AB6F-4561-A502-A80316825F2C}" presName="txNode" presStyleLbl="node1" presStyleIdx="0" presStyleCnt="5" custScaleX="126445" custLinFactNeighborX="-1805" custLinFactNeighborY="52584">
        <dgm:presLayoutVars>
          <dgm:bulletEnabled val="1"/>
        </dgm:presLayoutVars>
      </dgm:prSet>
      <dgm:spPr/>
    </dgm:pt>
    <dgm:pt modelId="{D4BD194E-237C-4892-A795-A90E1FB96252}" type="pres">
      <dgm:prSet presAssocID="{0950F0F7-04B5-4491-B0F8-26D8116A8053}" presName="sibTrans" presStyleLbl="sibTrans2D1" presStyleIdx="0" presStyleCnt="4"/>
      <dgm:spPr/>
    </dgm:pt>
    <dgm:pt modelId="{D0F7A6FC-F411-4AFC-A547-D83857EF7802}" type="pres">
      <dgm:prSet presAssocID="{0950F0F7-04B5-4491-B0F8-26D8116A8053}" presName="connTx" presStyleLbl="sibTrans2D1" presStyleIdx="0" presStyleCnt="4"/>
      <dgm:spPr/>
    </dgm:pt>
    <dgm:pt modelId="{163C4067-F812-4096-A616-4A7292E6C91E}" type="pres">
      <dgm:prSet presAssocID="{84CB50AD-9D92-4AFB-B0A3-92EB02ED7822}" presName="composite" presStyleCnt="0"/>
      <dgm:spPr/>
    </dgm:pt>
    <dgm:pt modelId="{067D85A6-EBDB-4F79-AEC1-3BC8A765814C}" type="pres">
      <dgm:prSet presAssocID="{84CB50AD-9D92-4AFB-B0A3-92EB02ED7822}" presName="imagSh" presStyleLbl="bgImgPlac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53F4AC31-9AB3-4636-854C-987B38CD01CC}" type="pres">
      <dgm:prSet presAssocID="{84CB50AD-9D92-4AFB-B0A3-92EB02ED7822}" presName="txNode" presStyleLbl="node1" presStyleIdx="1" presStyleCnt="5" custScaleX="128532" custLinFactNeighborX="-13927" custLinFactNeighborY="53264">
        <dgm:presLayoutVars>
          <dgm:bulletEnabled val="1"/>
        </dgm:presLayoutVars>
      </dgm:prSet>
      <dgm:spPr/>
    </dgm:pt>
    <dgm:pt modelId="{C1280ED8-ABB0-49D5-9EED-73D89E829591}" type="pres">
      <dgm:prSet presAssocID="{12E270E0-7735-4B9C-999F-BD91E6961C94}" presName="sibTrans" presStyleLbl="sibTrans2D1" presStyleIdx="1" presStyleCnt="4"/>
      <dgm:spPr/>
    </dgm:pt>
    <dgm:pt modelId="{2A248BC9-CAA8-4225-9723-3F5C5AFB14F6}" type="pres">
      <dgm:prSet presAssocID="{12E270E0-7735-4B9C-999F-BD91E6961C94}" presName="connTx" presStyleLbl="sibTrans2D1" presStyleIdx="1" presStyleCnt="4"/>
      <dgm:spPr/>
    </dgm:pt>
    <dgm:pt modelId="{0C232092-8137-4FCF-AB02-2E7A1BB192C3}" type="pres">
      <dgm:prSet presAssocID="{A61E4F1B-F51D-4D96-8137-6BAFE622943D}" presName="composite" presStyleCnt="0"/>
      <dgm:spPr/>
    </dgm:pt>
    <dgm:pt modelId="{020EA689-36BA-4C08-9D5A-EFC761A07BA3}" type="pres">
      <dgm:prSet presAssocID="{A61E4F1B-F51D-4D96-8137-6BAFE622943D}" presName="imagSh" presStyleLbl="bgImgPlac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stomer review RTL"/>
        </a:ext>
      </dgm:extLst>
    </dgm:pt>
    <dgm:pt modelId="{72B37DF2-CD0C-4AB8-BC82-24B32A45043A}" type="pres">
      <dgm:prSet presAssocID="{A61E4F1B-F51D-4D96-8137-6BAFE622943D}" presName="txNode" presStyleLbl="node1" presStyleIdx="2" presStyleCnt="5" custScaleX="129595" custScaleY="102187" custLinFactNeighborX="-5666" custLinFactNeighborY="52126">
        <dgm:presLayoutVars>
          <dgm:bulletEnabled val="1"/>
        </dgm:presLayoutVars>
      </dgm:prSet>
      <dgm:spPr/>
    </dgm:pt>
    <dgm:pt modelId="{B881E0A9-AB83-41B5-9024-C904F85A0B5D}" type="pres">
      <dgm:prSet presAssocID="{7D2B32DF-428A-4ADA-8309-58B175AB4582}" presName="sibTrans" presStyleLbl="sibTrans2D1" presStyleIdx="2" presStyleCnt="4"/>
      <dgm:spPr/>
    </dgm:pt>
    <dgm:pt modelId="{7475962C-FDF6-4026-B4F7-9AB029936748}" type="pres">
      <dgm:prSet presAssocID="{7D2B32DF-428A-4ADA-8309-58B175AB4582}" presName="connTx" presStyleLbl="sibTrans2D1" presStyleIdx="2" presStyleCnt="4"/>
      <dgm:spPr/>
    </dgm:pt>
    <dgm:pt modelId="{90EA389F-8D36-4CD6-AF6B-A15B03782CEF}" type="pres">
      <dgm:prSet presAssocID="{A9A88ABF-7655-4265-9F82-ADB8FEE2ABDA}" presName="composite" presStyleCnt="0"/>
      <dgm:spPr/>
    </dgm:pt>
    <dgm:pt modelId="{F377CA04-B5EF-4660-9B98-88B914B725DD}" type="pres">
      <dgm:prSet presAssocID="{A9A88ABF-7655-4265-9F82-ADB8FEE2ABDA}" presName="imagSh" presStyleLbl="bgImgPlac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tract RTL"/>
        </a:ext>
      </dgm:extLst>
    </dgm:pt>
    <dgm:pt modelId="{8BF2956D-43A3-4CB9-902D-93130E7C9274}" type="pres">
      <dgm:prSet presAssocID="{A9A88ABF-7655-4265-9F82-ADB8FEE2ABDA}" presName="txNode" presStyleLbl="node1" presStyleIdx="3" presStyleCnt="5" custScaleX="117390" custLinFactNeighborX="-14225" custLinFactNeighborY="52521">
        <dgm:presLayoutVars>
          <dgm:bulletEnabled val="1"/>
        </dgm:presLayoutVars>
      </dgm:prSet>
      <dgm:spPr/>
    </dgm:pt>
    <dgm:pt modelId="{7B5EC893-E120-4528-8B72-75ECC51462F5}" type="pres">
      <dgm:prSet presAssocID="{FCA197DC-93B7-4841-BD0C-F3697B816F56}" presName="sibTrans" presStyleLbl="sibTrans2D1" presStyleIdx="3" presStyleCnt="4"/>
      <dgm:spPr/>
    </dgm:pt>
    <dgm:pt modelId="{30ED1BA7-7A77-47AF-A9C3-D458DD225670}" type="pres">
      <dgm:prSet presAssocID="{FCA197DC-93B7-4841-BD0C-F3697B816F56}" presName="connTx" presStyleLbl="sibTrans2D1" presStyleIdx="3" presStyleCnt="4"/>
      <dgm:spPr/>
    </dgm:pt>
    <dgm:pt modelId="{FC78C0E0-9A3E-4B2F-AAEE-CAC42677EB1D}" type="pres">
      <dgm:prSet presAssocID="{B45D9346-B7AA-4D93-ABC5-9DAA62AE9F87}" presName="composite" presStyleCnt="0"/>
      <dgm:spPr/>
    </dgm:pt>
    <dgm:pt modelId="{60F32CDB-F7B9-4873-9B62-F8C49DEBFB9E}" type="pres">
      <dgm:prSet presAssocID="{B45D9346-B7AA-4D93-ABC5-9DAA62AE9F87}" presName="imagSh" presStyleLbl="bgImgPlac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ocket"/>
        </a:ext>
      </dgm:extLst>
    </dgm:pt>
    <dgm:pt modelId="{19BFF58C-3B46-46C6-89E6-A3DDF661A9CF}" type="pres">
      <dgm:prSet presAssocID="{B45D9346-B7AA-4D93-ABC5-9DAA62AE9F87}" presName="txNode" presStyleLbl="node1" presStyleIdx="4" presStyleCnt="5" custScaleX="115433" custLinFactNeighborX="-13484" custLinFactNeighborY="53045">
        <dgm:presLayoutVars>
          <dgm:bulletEnabled val="1"/>
        </dgm:presLayoutVars>
      </dgm:prSet>
      <dgm:spPr/>
    </dgm:pt>
  </dgm:ptLst>
  <dgm:cxnLst>
    <dgm:cxn modelId="{DB837E02-6A53-4E76-A57A-845E510A1801}" srcId="{9D33FC4A-6E1E-463C-8C05-2D70DA5DC21D}" destId="{A9A88ABF-7655-4265-9F82-ADB8FEE2ABDA}" srcOrd="3" destOrd="0" parTransId="{1BE3528D-8CB1-4FED-BDF7-1456404203F6}" sibTransId="{FCA197DC-93B7-4841-BD0C-F3697B816F56}"/>
    <dgm:cxn modelId="{2FA4A01A-EC19-49F1-A4A1-88B36A1FB7BC}" srcId="{9D33FC4A-6E1E-463C-8C05-2D70DA5DC21D}" destId="{84CB50AD-9D92-4AFB-B0A3-92EB02ED7822}" srcOrd="1" destOrd="0" parTransId="{16E85510-B8B4-4CFC-89DF-FCDFB298992F}" sibTransId="{12E270E0-7735-4B9C-999F-BD91E6961C94}"/>
    <dgm:cxn modelId="{C393BD1E-EA48-48F0-9CBB-7765B79CC633}" type="presOf" srcId="{FCA197DC-93B7-4841-BD0C-F3697B816F56}" destId="{30ED1BA7-7A77-47AF-A9C3-D458DD225670}" srcOrd="1" destOrd="0" presId="urn:microsoft.com/office/officeart/2005/8/layout/hProcess10"/>
    <dgm:cxn modelId="{1C19C32F-0789-4B35-8025-622FBA803A91}" type="presOf" srcId="{73720FEF-AB6F-4561-A502-A80316825F2C}" destId="{5A740E4E-B2DE-4A17-BCBE-7E2F3179D5A3}" srcOrd="0" destOrd="0" presId="urn:microsoft.com/office/officeart/2005/8/layout/hProcess10"/>
    <dgm:cxn modelId="{81DD8530-33E2-40CF-8590-B394ACED2C84}" type="presOf" srcId="{0950F0F7-04B5-4491-B0F8-26D8116A8053}" destId="{D4BD194E-237C-4892-A795-A90E1FB96252}" srcOrd="0" destOrd="0" presId="urn:microsoft.com/office/officeart/2005/8/layout/hProcess10"/>
    <dgm:cxn modelId="{EEEA1833-3B8C-4F80-B450-E2AC4601E329}" srcId="{9D33FC4A-6E1E-463C-8C05-2D70DA5DC21D}" destId="{A61E4F1B-F51D-4D96-8137-6BAFE622943D}" srcOrd="2" destOrd="0" parTransId="{8BFA1BB2-782A-449F-80BC-7C879ACB66C5}" sibTransId="{7D2B32DF-428A-4ADA-8309-58B175AB4582}"/>
    <dgm:cxn modelId="{96496239-0547-4D58-9E88-A93989E7E2EA}" type="presOf" srcId="{12E270E0-7735-4B9C-999F-BD91E6961C94}" destId="{C1280ED8-ABB0-49D5-9EED-73D89E829591}" srcOrd="0" destOrd="0" presId="urn:microsoft.com/office/officeart/2005/8/layout/hProcess10"/>
    <dgm:cxn modelId="{9CF5ED3D-D4DE-4194-902A-51BC6982C983}" type="presOf" srcId="{9D33FC4A-6E1E-463C-8C05-2D70DA5DC21D}" destId="{4C5406D2-CF4C-4650-B642-935202375C4F}" srcOrd="0" destOrd="0" presId="urn:microsoft.com/office/officeart/2005/8/layout/hProcess10"/>
    <dgm:cxn modelId="{81C86C3E-B9D0-48CD-AA03-E6A7D62DAD73}" type="presOf" srcId="{A61E4F1B-F51D-4D96-8137-6BAFE622943D}" destId="{72B37DF2-CD0C-4AB8-BC82-24B32A45043A}" srcOrd="0" destOrd="0" presId="urn:microsoft.com/office/officeart/2005/8/layout/hProcess10"/>
    <dgm:cxn modelId="{4BB3175B-9EBD-4889-9DCA-A9BD06E3787B}" srcId="{9D33FC4A-6E1E-463C-8C05-2D70DA5DC21D}" destId="{73720FEF-AB6F-4561-A502-A80316825F2C}" srcOrd="0" destOrd="0" parTransId="{E7B61D29-85AE-473A-9AA9-E23DDD5A727E}" sibTransId="{0950F0F7-04B5-4491-B0F8-26D8116A8053}"/>
    <dgm:cxn modelId="{41EC9D76-1ED9-4B1D-9FFD-3874A9E76ACE}" type="presOf" srcId="{12E270E0-7735-4B9C-999F-BD91E6961C94}" destId="{2A248BC9-CAA8-4225-9723-3F5C5AFB14F6}" srcOrd="1" destOrd="0" presId="urn:microsoft.com/office/officeart/2005/8/layout/hProcess10"/>
    <dgm:cxn modelId="{3E48975A-FF1C-4869-BA7E-E44BCD582173}" type="presOf" srcId="{7D2B32DF-428A-4ADA-8309-58B175AB4582}" destId="{7475962C-FDF6-4026-B4F7-9AB029936748}" srcOrd="1" destOrd="0" presId="urn:microsoft.com/office/officeart/2005/8/layout/hProcess10"/>
    <dgm:cxn modelId="{E47A778A-E47A-4658-8DC9-035407148504}" type="presOf" srcId="{0950F0F7-04B5-4491-B0F8-26D8116A8053}" destId="{D0F7A6FC-F411-4AFC-A547-D83857EF7802}" srcOrd="1" destOrd="0" presId="urn:microsoft.com/office/officeart/2005/8/layout/hProcess10"/>
    <dgm:cxn modelId="{D0CFA693-AB53-4CA6-ADA8-F657D28080C2}" type="presOf" srcId="{84CB50AD-9D92-4AFB-B0A3-92EB02ED7822}" destId="{53F4AC31-9AB3-4636-854C-987B38CD01CC}" srcOrd="0" destOrd="0" presId="urn:microsoft.com/office/officeart/2005/8/layout/hProcess10"/>
    <dgm:cxn modelId="{762DCB9D-B780-440A-A465-3DB38AFF3F93}" type="presOf" srcId="{A9A88ABF-7655-4265-9F82-ADB8FEE2ABDA}" destId="{8BF2956D-43A3-4CB9-902D-93130E7C9274}" srcOrd="0" destOrd="0" presId="urn:microsoft.com/office/officeart/2005/8/layout/hProcess10"/>
    <dgm:cxn modelId="{EF244CA8-3477-4BB1-B518-96FD72D560C0}" type="presOf" srcId="{B45D9346-B7AA-4D93-ABC5-9DAA62AE9F87}" destId="{19BFF58C-3B46-46C6-89E6-A3DDF661A9CF}" srcOrd="0" destOrd="0" presId="urn:microsoft.com/office/officeart/2005/8/layout/hProcess10"/>
    <dgm:cxn modelId="{B651E2BD-EEEC-49E1-A1D3-3E1DCB3372C5}" type="presOf" srcId="{FCA197DC-93B7-4841-BD0C-F3697B816F56}" destId="{7B5EC893-E120-4528-8B72-75ECC51462F5}" srcOrd="0" destOrd="0" presId="urn:microsoft.com/office/officeart/2005/8/layout/hProcess10"/>
    <dgm:cxn modelId="{47A38BC8-3CFE-4716-9D54-93BA4CC5C6F1}" srcId="{9D33FC4A-6E1E-463C-8C05-2D70DA5DC21D}" destId="{B45D9346-B7AA-4D93-ABC5-9DAA62AE9F87}" srcOrd="4" destOrd="0" parTransId="{330791EF-B9C4-4E78-8D4D-5A373257FD7C}" sibTransId="{B45AD40E-15CC-4851-BF79-CFE9BE5AAAE6}"/>
    <dgm:cxn modelId="{4F7669CD-D4DA-4A24-B33B-6E0F89CDF3A1}" type="presOf" srcId="{7D2B32DF-428A-4ADA-8309-58B175AB4582}" destId="{B881E0A9-AB83-41B5-9024-C904F85A0B5D}" srcOrd="0" destOrd="0" presId="urn:microsoft.com/office/officeart/2005/8/layout/hProcess10"/>
    <dgm:cxn modelId="{6CB645C2-A0A8-4346-8064-BE80EDE32F56}" type="presParOf" srcId="{4C5406D2-CF4C-4650-B642-935202375C4F}" destId="{8F266112-0B96-48FE-BF39-68FB393EFA2A}" srcOrd="0" destOrd="0" presId="urn:microsoft.com/office/officeart/2005/8/layout/hProcess10"/>
    <dgm:cxn modelId="{32DC3347-E4B9-4FAC-BAFC-AB44FDBA5A05}" type="presParOf" srcId="{8F266112-0B96-48FE-BF39-68FB393EFA2A}" destId="{6B024483-4825-4210-B88D-C64F3DC0E98C}" srcOrd="0" destOrd="0" presId="urn:microsoft.com/office/officeart/2005/8/layout/hProcess10"/>
    <dgm:cxn modelId="{738EF181-C279-4753-AAF4-C262D93CDE67}" type="presParOf" srcId="{8F266112-0B96-48FE-BF39-68FB393EFA2A}" destId="{5A740E4E-B2DE-4A17-BCBE-7E2F3179D5A3}" srcOrd="1" destOrd="0" presId="urn:microsoft.com/office/officeart/2005/8/layout/hProcess10"/>
    <dgm:cxn modelId="{B9C0000F-D266-45A0-BCB7-309CBE968B7B}" type="presParOf" srcId="{4C5406D2-CF4C-4650-B642-935202375C4F}" destId="{D4BD194E-237C-4892-A795-A90E1FB96252}" srcOrd="1" destOrd="0" presId="urn:microsoft.com/office/officeart/2005/8/layout/hProcess10"/>
    <dgm:cxn modelId="{72DD08FB-9EDB-46AE-8E61-43EF93C43F1A}" type="presParOf" srcId="{D4BD194E-237C-4892-A795-A90E1FB96252}" destId="{D0F7A6FC-F411-4AFC-A547-D83857EF7802}" srcOrd="0" destOrd="0" presId="urn:microsoft.com/office/officeart/2005/8/layout/hProcess10"/>
    <dgm:cxn modelId="{13DCA009-ADD8-4B3A-A034-A9A115CF75E4}" type="presParOf" srcId="{4C5406D2-CF4C-4650-B642-935202375C4F}" destId="{163C4067-F812-4096-A616-4A7292E6C91E}" srcOrd="2" destOrd="0" presId="urn:microsoft.com/office/officeart/2005/8/layout/hProcess10"/>
    <dgm:cxn modelId="{C2C7D47F-7FEE-4221-8B6A-187A1848AF1F}" type="presParOf" srcId="{163C4067-F812-4096-A616-4A7292E6C91E}" destId="{067D85A6-EBDB-4F79-AEC1-3BC8A765814C}" srcOrd="0" destOrd="0" presId="urn:microsoft.com/office/officeart/2005/8/layout/hProcess10"/>
    <dgm:cxn modelId="{E2A40979-97A4-4D12-B4E5-ED5C54F9DAA7}" type="presParOf" srcId="{163C4067-F812-4096-A616-4A7292E6C91E}" destId="{53F4AC31-9AB3-4636-854C-987B38CD01CC}" srcOrd="1" destOrd="0" presId="urn:microsoft.com/office/officeart/2005/8/layout/hProcess10"/>
    <dgm:cxn modelId="{28937184-19A2-47BF-91A7-63699D2DB23D}" type="presParOf" srcId="{4C5406D2-CF4C-4650-B642-935202375C4F}" destId="{C1280ED8-ABB0-49D5-9EED-73D89E829591}" srcOrd="3" destOrd="0" presId="urn:microsoft.com/office/officeart/2005/8/layout/hProcess10"/>
    <dgm:cxn modelId="{715B6127-A2D8-4EBD-B0A5-2D4B50C10BAD}" type="presParOf" srcId="{C1280ED8-ABB0-49D5-9EED-73D89E829591}" destId="{2A248BC9-CAA8-4225-9723-3F5C5AFB14F6}" srcOrd="0" destOrd="0" presId="urn:microsoft.com/office/officeart/2005/8/layout/hProcess10"/>
    <dgm:cxn modelId="{43D40BE4-147C-448B-B985-ED5A618E2735}" type="presParOf" srcId="{4C5406D2-CF4C-4650-B642-935202375C4F}" destId="{0C232092-8137-4FCF-AB02-2E7A1BB192C3}" srcOrd="4" destOrd="0" presId="urn:microsoft.com/office/officeart/2005/8/layout/hProcess10"/>
    <dgm:cxn modelId="{AF4578F8-82E9-4F8F-BD72-30A70F6A9912}" type="presParOf" srcId="{0C232092-8137-4FCF-AB02-2E7A1BB192C3}" destId="{020EA689-36BA-4C08-9D5A-EFC761A07BA3}" srcOrd="0" destOrd="0" presId="urn:microsoft.com/office/officeart/2005/8/layout/hProcess10"/>
    <dgm:cxn modelId="{8DDAD410-1EB3-456F-85C6-93818915E4DC}" type="presParOf" srcId="{0C232092-8137-4FCF-AB02-2E7A1BB192C3}" destId="{72B37DF2-CD0C-4AB8-BC82-24B32A45043A}" srcOrd="1" destOrd="0" presId="urn:microsoft.com/office/officeart/2005/8/layout/hProcess10"/>
    <dgm:cxn modelId="{54772D43-018E-4C79-94F5-E4A5D69358CC}" type="presParOf" srcId="{4C5406D2-CF4C-4650-B642-935202375C4F}" destId="{B881E0A9-AB83-41B5-9024-C904F85A0B5D}" srcOrd="5" destOrd="0" presId="urn:microsoft.com/office/officeart/2005/8/layout/hProcess10"/>
    <dgm:cxn modelId="{507C4DD7-D6EC-421B-A576-9CD20144EB8D}" type="presParOf" srcId="{B881E0A9-AB83-41B5-9024-C904F85A0B5D}" destId="{7475962C-FDF6-4026-B4F7-9AB029936748}" srcOrd="0" destOrd="0" presId="urn:microsoft.com/office/officeart/2005/8/layout/hProcess10"/>
    <dgm:cxn modelId="{1F9D4889-D9CE-4D2C-8E69-ACC0D9B1E841}" type="presParOf" srcId="{4C5406D2-CF4C-4650-B642-935202375C4F}" destId="{90EA389F-8D36-4CD6-AF6B-A15B03782CEF}" srcOrd="6" destOrd="0" presId="urn:microsoft.com/office/officeart/2005/8/layout/hProcess10"/>
    <dgm:cxn modelId="{25159C99-8AF3-4004-86EF-5DC2894D806A}" type="presParOf" srcId="{90EA389F-8D36-4CD6-AF6B-A15B03782CEF}" destId="{F377CA04-B5EF-4660-9B98-88B914B725DD}" srcOrd="0" destOrd="0" presId="urn:microsoft.com/office/officeart/2005/8/layout/hProcess10"/>
    <dgm:cxn modelId="{E56A801C-FB58-4F53-8334-398EE3F1C02D}" type="presParOf" srcId="{90EA389F-8D36-4CD6-AF6B-A15B03782CEF}" destId="{8BF2956D-43A3-4CB9-902D-93130E7C9274}" srcOrd="1" destOrd="0" presId="urn:microsoft.com/office/officeart/2005/8/layout/hProcess10"/>
    <dgm:cxn modelId="{FD100F99-A45E-41E7-874F-C0146479869C}" type="presParOf" srcId="{4C5406D2-CF4C-4650-B642-935202375C4F}" destId="{7B5EC893-E120-4528-8B72-75ECC51462F5}" srcOrd="7" destOrd="0" presId="urn:microsoft.com/office/officeart/2005/8/layout/hProcess10"/>
    <dgm:cxn modelId="{37912305-B734-48E4-952A-A9CDDE4B9FE4}" type="presParOf" srcId="{7B5EC893-E120-4528-8B72-75ECC51462F5}" destId="{30ED1BA7-7A77-47AF-A9C3-D458DD225670}" srcOrd="0" destOrd="0" presId="urn:microsoft.com/office/officeart/2005/8/layout/hProcess10"/>
    <dgm:cxn modelId="{94E7AE47-305A-45C8-AB41-082BB3E36CB3}" type="presParOf" srcId="{4C5406D2-CF4C-4650-B642-935202375C4F}" destId="{FC78C0E0-9A3E-4B2F-AAEE-CAC42677EB1D}" srcOrd="8" destOrd="0" presId="urn:microsoft.com/office/officeart/2005/8/layout/hProcess10"/>
    <dgm:cxn modelId="{4EB25D45-13C3-4FEC-B54F-46D9C0C49F41}" type="presParOf" srcId="{FC78C0E0-9A3E-4B2F-AAEE-CAC42677EB1D}" destId="{60F32CDB-F7B9-4873-9B62-F8C49DEBFB9E}" srcOrd="0" destOrd="0" presId="urn:microsoft.com/office/officeart/2005/8/layout/hProcess10"/>
    <dgm:cxn modelId="{75E8E250-AD3D-42F4-B126-24A12FEE215E}" type="presParOf" srcId="{FC78C0E0-9A3E-4B2F-AAEE-CAC42677EB1D}" destId="{19BFF58C-3B46-46C6-89E6-A3DDF661A9CF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4AA65F-4C81-477E-9388-5F6436A0B601}">
      <dsp:nvSpPr>
        <dsp:cNvPr id="0" name=""/>
        <dsp:cNvSpPr/>
      </dsp:nvSpPr>
      <dsp:spPr>
        <a:xfrm>
          <a:off x="2026568" y="37941"/>
          <a:ext cx="8138862" cy="118489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254000" bIns="188102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Youth populations</a:t>
          </a:r>
        </a:p>
      </dsp:txBody>
      <dsp:txXfrm>
        <a:off x="2026568" y="334165"/>
        <a:ext cx="7842638" cy="592447"/>
      </dsp:txXfrm>
    </dsp:sp>
    <dsp:sp modelId="{A3B375B0-D6D0-431B-B9A9-EC0BD32D5B47}">
      <dsp:nvSpPr>
        <dsp:cNvPr id="0" name=""/>
        <dsp:cNvSpPr/>
      </dsp:nvSpPr>
      <dsp:spPr>
        <a:xfrm>
          <a:off x="2026568" y="953600"/>
          <a:ext cx="1876007" cy="21917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Engaging youth in RAs and pre-RA training can increase the long-term workforce pipeline. </a:t>
          </a:r>
        </a:p>
      </dsp:txBody>
      <dsp:txXfrm>
        <a:off x="2026568" y="953600"/>
        <a:ext cx="1876007" cy="2191700"/>
      </dsp:txXfrm>
    </dsp:sp>
    <dsp:sp modelId="{1B4F2046-E1C9-4120-A4D5-43E6083122F5}">
      <dsp:nvSpPr>
        <dsp:cNvPr id="0" name=""/>
        <dsp:cNvSpPr/>
      </dsp:nvSpPr>
      <dsp:spPr>
        <a:xfrm>
          <a:off x="3902576" y="432767"/>
          <a:ext cx="6262854" cy="118489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254000" bIns="188102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New adult workers</a:t>
          </a:r>
        </a:p>
      </dsp:txBody>
      <dsp:txXfrm>
        <a:off x="3902576" y="728991"/>
        <a:ext cx="5966630" cy="592447"/>
      </dsp:txXfrm>
    </dsp:sp>
    <dsp:sp modelId="{E8DECC12-9970-4736-8463-52A5474CDB92}">
      <dsp:nvSpPr>
        <dsp:cNvPr id="0" name=""/>
        <dsp:cNvSpPr/>
      </dsp:nvSpPr>
      <dsp:spPr>
        <a:xfrm>
          <a:off x="3902576" y="1348425"/>
          <a:ext cx="1876007" cy="21358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RAs serve as excellent recruiting tools by laying out a clear career progression. </a:t>
          </a:r>
        </a:p>
      </dsp:txBody>
      <dsp:txXfrm>
        <a:off x="3902576" y="1348425"/>
        <a:ext cx="1876007" cy="2135836"/>
      </dsp:txXfrm>
    </dsp:sp>
    <dsp:sp modelId="{4BDBB161-EA96-46F8-B0FB-2246B591E5CC}">
      <dsp:nvSpPr>
        <dsp:cNvPr id="0" name=""/>
        <dsp:cNvSpPr/>
      </dsp:nvSpPr>
      <dsp:spPr>
        <a:xfrm>
          <a:off x="5778584" y="827592"/>
          <a:ext cx="4386846" cy="118489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254000" bIns="188102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Incumbent workers</a:t>
          </a:r>
        </a:p>
      </dsp:txBody>
      <dsp:txXfrm>
        <a:off x="5778584" y="1123816"/>
        <a:ext cx="4090622" cy="592447"/>
      </dsp:txXfrm>
    </dsp:sp>
    <dsp:sp modelId="{BA59D0B3-CD80-4F68-A946-5FDF8D28A8E0}">
      <dsp:nvSpPr>
        <dsp:cNvPr id="0" name=""/>
        <dsp:cNvSpPr/>
      </dsp:nvSpPr>
      <dsp:spPr>
        <a:xfrm>
          <a:off x="5778584" y="1743251"/>
          <a:ext cx="1876007" cy="21501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RAs provide a way to take your best employees to their highest potential.</a:t>
          </a:r>
        </a:p>
      </dsp:txBody>
      <dsp:txXfrm>
        <a:off x="5778584" y="1743251"/>
        <a:ext cx="1876007" cy="2150117"/>
      </dsp:txXfrm>
    </dsp:sp>
    <dsp:sp modelId="{73629134-E2F8-41C2-A4B7-77D9921BB3AB}">
      <dsp:nvSpPr>
        <dsp:cNvPr id="0" name=""/>
        <dsp:cNvSpPr/>
      </dsp:nvSpPr>
      <dsp:spPr>
        <a:xfrm>
          <a:off x="7654592" y="1222417"/>
          <a:ext cx="2510838" cy="118489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254000" bIns="188102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Seasoned workers</a:t>
          </a:r>
        </a:p>
      </dsp:txBody>
      <dsp:txXfrm>
        <a:off x="7654592" y="1518641"/>
        <a:ext cx="2214614" cy="592447"/>
      </dsp:txXfrm>
    </dsp:sp>
    <dsp:sp modelId="{3BE88941-D032-4518-B93A-BC6A5A5E889B}">
      <dsp:nvSpPr>
        <dsp:cNvPr id="0" name=""/>
        <dsp:cNvSpPr/>
      </dsp:nvSpPr>
      <dsp:spPr>
        <a:xfrm>
          <a:off x="7654592" y="2138076"/>
          <a:ext cx="1893099" cy="21753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Highly-skilled workers take pride in training the next generation and sometimes stay longer just for that purpose. </a:t>
          </a:r>
        </a:p>
      </dsp:txBody>
      <dsp:txXfrm>
        <a:off x="7654592" y="2138076"/>
        <a:ext cx="1893099" cy="21753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24483-4825-4210-B88D-C64F3DC0E98C}">
      <dsp:nvSpPr>
        <dsp:cNvPr id="0" name=""/>
        <dsp:cNvSpPr/>
      </dsp:nvSpPr>
      <dsp:spPr>
        <a:xfrm>
          <a:off x="55" y="778878"/>
          <a:ext cx="1482997" cy="148299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A740E4E-B2DE-4A17-BCBE-7E2F3179D5A3}">
      <dsp:nvSpPr>
        <dsp:cNvPr id="0" name=""/>
        <dsp:cNvSpPr/>
      </dsp:nvSpPr>
      <dsp:spPr>
        <a:xfrm>
          <a:off x="18616" y="2447556"/>
          <a:ext cx="1875176" cy="1482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PLAN</a:t>
          </a:r>
          <a:br>
            <a:rPr lang="en-US" sz="1500" kern="1200" dirty="0"/>
          </a:br>
          <a:r>
            <a:rPr lang="en-US" sz="1500" kern="1200" dirty="0"/>
            <a:t>AOA meets with employer to discuss RA programs. </a:t>
          </a:r>
        </a:p>
      </dsp:txBody>
      <dsp:txXfrm>
        <a:off x="62051" y="2490991"/>
        <a:ext cx="1788306" cy="1396127"/>
      </dsp:txXfrm>
    </dsp:sp>
    <dsp:sp modelId="{D4BD194E-237C-4892-A795-A90E1FB96252}">
      <dsp:nvSpPr>
        <dsp:cNvPr id="0" name=""/>
        <dsp:cNvSpPr/>
      </dsp:nvSpPr>
      <dsp:spPr>
        <a:xfrm>
          <a:off x="1837343" y="1342205"/>
          <a:ext cx="354289" cy="3563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1837343" y="1413474"/>
        <a:ext cx="248002" cy="213805"/>
      </dsp:txXfrm>
    </dsp:sp>
    <dsp:sp modelId="{067D85A6-EBDB-4F79-AEC1-3BC8A765814C}">
      <dsp:nvSpPr>
        <dsp:cNvPr id="0" name=""/>
        <dsp:cNvSpPr/>
      </dsp:nvSpPr>
      <dsp:spPr>
        <a:xfrm>
          <a:off x="2495309" y="778878"/>
          <a:ext cx="1482997" cy="148299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3F4AC31-9AB3-4636-854C-987B38CD01CC}">
      <dsp:nvSpPr>
        <dsp:cNvPr id="0" name=""/>
        <dsp:cNvSpPr/>
      </dsp:nvSpPr>
      <dsp:spPr>
        <a:xfrm>
          <a:off x="2318625" y="2447556"/>
          <a:ext cx="1906126" cy="1482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DRAFT</a:t>
          </a:r>
          <a:br>
            <a:rPr lang="en-US" sz="1500" kern="1200" dirty="0"/>
          </a:br>
          <a:r>
            <a:rPr lang="en-US" sz="1500" kern="1200" dirty="0"/>
            <a:t>AOA develops draft program Standards to USDOL and Company.</a:t>
          </a:r>
        </a:p>
      </dsp:txBody>
      <dsp:txXfrm>
        <a:off x="2362060" y="2490991"/>
        <a:ext cx="1819256" cy="1396127"/>
      </dsp:txXfrm>
    </dsp:sp>
    <dsp:sp modelId="{C1280ED8-ABB0-49D5-9EED-73D89E829591}">
      <dsp:nvSpPr>
        <dsp:cNvPr id="0" name=""/>
        <dsp:cNvSpPr/>
      </dsp:nvSpPr>
      <dsp:spPr>
        <a:xfrm rot="21588898">
          <a:off x="4338011" y="1338068"/>
          <a:ext cx="359707" cy="3563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4338011" y="1409510"/>
        <a:ext cx="252804" cy="213805"/>
      </dsp:txXfrm>
    </dsp:sp>
    <dsp:sp modelId="{020EA689-36BA-4C08-9D5A-EFC761A07BA3}">
      <dsp:nvSpPr>
        <dsp:cNvPr id="0" name=""/>
        <dsp:cNvSpPr/>
      </dsp:nvSpPr>
      <dsp:spPr>
        <a:xfrm>
          <a:off x="5006037" y="770770"/>
          <a:ext cx="1482997" cy="148299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2B37DF2-CD0C-4AB8-BC82-24B32A45043A}">
      <dsp:nvSpPr>
        <dsp:cNvPr id="0" name=""/>
        <dsp:cNvSpPr/>
      </dsp:nvSpPr>
      <dsp:spPr>
        <a:xfrm>
          <a:off x="4943982" y="2415123"/>
          <a:ext cx="1921890" cy="15154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REVIEW</a:t>
          </a:r>
          <a:br>
            <a:rPr lang="en-US" sz="1500" b="1" kern="1200" dirty="0"/>
          </a:br>
          <a:r>
            <a:rPr lang="en-US" sz="1500" b="0" kern="1200" dirty="0"/>
            <a:t>Program Standards are reviewed and signed when a consensus is reached by all parties.</a:t>
          </a:r>
          <a:endParaRPr lang="en-US" sz="1500" b="1" kern="1200" dirty="0"/>
        </a:p>
      </dsp:txBody>
      <dsp:txXfrm>
        <a:off x="4988367" y="2459508"/>
        <a:ext cx="1833120" cy="1426660"/>
      </dsp:txXfrm>
    </dsp:sp>
    <dsp:sp modelId="{B881E0A9-AB83-41B5-9024-C904F85A0B5D}">
      <dsp:nvSpPr>
        <dsp:cNvPr id="0" name=""/>
        <dsp:cNvSpPr/>
      </dsp:nvSpPr>
      <dsp:spPr>
        <a:xfrm rot="11067">
          <a:off x="6851498" y="1338235"/>
          <a:ext cx="362466" cy="3563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6851498" y="1409332"/>
        <a:ext cx="255563" cy="213805"/>
      </dsp:txXfrm>
    </dsp:sp>
    <dsp:sp modelId="{F377CA04-B5EF-4660-9B98-88B914B725DD}">
      <dsp:nvSpPr>
        <dsp:cNvPr id="0" name=""/>
        <dsp:cNvSpPr/>
      </dsp:nvSpPr>
      <dsp:spPr>
        <a:xfrm>
          <a:off x="7524647" y="778878"/>
          <a:ext cx="1482997" cy="148299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BF2956D-43A3-4CB9-902D-93130E7C9274}">
      <dsp:nvSpPr>
        <dsp:cNvPr id="0" name=""/>
        <dsp:cNvSpPr/>
      </dsp:nvSpPr>
      <dsp:spPr>
        <a:xfrm>
          <a:off x="7426162" y="2447556"/>
          <a:ext cx="1740890" cy="1482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REGISTER</a:t>
          </a:r>
          <a:br>
            <a:rPr lang="en-US" sz="1500" b="1" kern="1200" dirty="0"/>
          </a:br>
          <a:r>
            <a:rPr lang="en-US" sz="1500" b="0" kern="1200" dirty="0"/>
            <a:t>AOA sends signed standards for approval at the USDOL regional office.</a:t>
          </a:r>
          <a:endParaRPr lang="en-US" sz="1500" b="1" kern="1200" dirty="0"/>
        </a:p>
      </dsp:txBody>
      <dsp:txXfrm>
        <a:off x="7469597" y="2490991"/>
        <a:ext cx="1654020" cy="1396127"/>
      </dsp:txXfrm>
    </dsp:sp>
    <dsp:sp modelId="{7B5EC893-E120-4528-8B72-75ECC51462F5}">
      <dsp:nvSpPr>
        <dsp:cNvPr id="0" name=""/>
        <dsp:cNvSpPr/>
      </dsp:nvSpPr>
      <dsp:spPr>
        <a:xfrm>
          <a:off x="9338434" y="1342205"/>
          <a:ext cx="330789" cy="3563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9338434" y="1413474"/>
        <a:ext cx="231552" cy="213805"/>
      </dsp:txXfrm>
    </dsp:sp>
    <dsp:sp modelId="{60F32CDB-F7B9-4873-9B62-F8C49DEBFB9E}">
      <dsp:nvSpPr>
        <dsp:cNvPr id="0" name=""/>
        <dsp:cNvSpPr/>
      </dsp:nvSpPr>
      <dsp:spPr>
        <a:xfrm>
          <a:off x="9952757" y="778878"/>
          <a:ext cx="1482997" cy="148299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9BFF58C-3B46-46C6-89E6-A3DDF661A9CF}">
      <dsp:nvSpPr>
        <dsp:cNvPr id="0" name=""/>
        <dsp:cNvSpPr/>
      </dsp:nvSpPr>
      <dsp:spPr>
        <a:xfrm>
          <a:off x="9879772" y="2447556"/>
          <a:ext cx="1711868" cy="1482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LAUNCH</a:t>
          </a:r>
          <a:br>
            <a:rPr lang="en-US" sz="1500" b="1" kern="1200" dirty="0"/>
          </a:br>
          <a:r>
            <a:rPr lang="en-US" sz="1500" b="0" kern="1200" dirty="0"/>
            <a:t>Upon approval, company, stakeholders and partners implement RA program.</a:t>
          </a:r>
          <a:endParaRPr lang="en-US" sz="1500" b="1" kern="1200" dirty="0"/>
        </a:p>
      </dsp:txBody>
      <dsp:txXfrm>
        <a:off x="9923207" y="2490991"/>
        <a:ext cx="1624998" cy="13961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sign with white text&#10;&#10;Description automatically generated">
            <a:extLst>
              <a:ext uri="{FF2B5EF4-FFF2-40B4-BE49-F238E27FC236}">
                <a16:creationId xmlns:a16="http://schemas.microsoft.com/office/drawing/2014/main" id="{1EB9C7F4-25C1-485B-A58B-19BB8CE0E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252" y="844551"/>
            <a:ext cx="6741495" cy="474345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8F1DAD-3952-42F9-979C-0E2BD441834D}"/>
              </a:ext>
            </a:extLst>
          </p:cNvPr>
          <p:cNvCxnSpPr/>
          <p:nvPr/>
        </p:nvCxnSpPr>
        <p:spPr>
          <a:xfrm>
            <a:off x="0" y="5803900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504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Only">
    <p:bg>
      <p:bgPr>
        <a:blipFill dpi="0" rotWithShape="1">
          <a:blip r:embed="rId2">
            <a:lum/>
          </a:blip>
          <a:srcRect/>
          <a:stretch>
            <a:fillRect t="85000" r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B0B06-E862-43A5-A5E2-8341FCCB5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14"/>
            <a:ext cx="10515600" cy="62864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F286B-7580-4A94-8AC1-BF9CD5A03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742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266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blipFill dpi="0" rotWithShape="1">
          <a:blip r:embed="rId2">
            <a:lum/>
          </a:blip>
          <a:srcRect/>
          <a:stretch>
            <a:fillRect l="-1000" t="85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6CAFBC7-444F-4336-8513-D4039158D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065"/>
            <a:ext cx="10515600" cy="62864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BF25119-C4D9-4271-9A9C-2F4B95721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297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7838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 l="1000" t="86000" r="8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57A30-2F78-4B2D-8DBD-51691ADE8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764"/>
            <a:ext cx="10515600" cy="74929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759CF-2A2E-41E2-9012-BB9B0875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62025"/>
            <a:ext cx="5181600" cy="4105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39D20E-D083-49AE-BE95-6FA987B864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62025"/>
            <a:ext cx="5181600" cy="4105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317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bg>
      <p:bgPr>
        <a:blipFill dpi="0" rotWithShape="1">
          <a:blip r:embed="rId2">
            <a:lum/>
          </a:blip>
          <a:srcRect/>
          <a:stretch>
            <a:fillRect l="1000" t="2000" r="61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2D25D4B-B376-409D-BED6-66D6B4ECA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177800"/>
            <a:ext cx="7073900" cy="6521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F3F7F3E7-DB37-4FF7-AEC6-AC73DE4DB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5975"/>
            <a:ext cx="1465450" cy="96202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6C110C8-2F13-4F8C-8E3D-A59693224A9A}"/>
              </a:ext>
            </a:extLst>
          </p:cNvPr>
          <p:cNvCxnSpPr/>
          <p:nvPr/>
        </p:nvCxnSpPr>
        <p:spPr>
          <a:xfrm>
            <a:off x="223405" y="319887"/>
            <a:ext cx="4395354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731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bg>
      <p:bgPr>
        <a:blipFill dpi="0" rotWithShape="1">
          <a:blip r:embed="rId2">
            <a:lum/>
          </a:blip>
          <a:srcRect/>
          <a:stretch>
            <a:fillRect l="1000" t="2000" r="61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97835CF-146C-4921-9673-0EF58D380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177800"/>
            <a:ext cx="7073900" cy="6521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74D0827B-E423-4D3E-8C82-3AD5227D1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5975"/>
            <a:ext cx="1465450" cy="96202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6FB852D-4264-4499-9A56-F64093ECCF6E}"/>
              </a:ext>
            </a:extLst>
          </p:cNvPr>
          <p:cNvCxnSpPr/>
          <p:nvPr/>
        </p:nvCxnSpPr>
        <p:spPr>
          <a:xfrm>
            <a:off x="223405" y="319887"/>
            <a:ext cx="439535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872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0A06D-0317-4ADA-AC8E-BD4FE4ED6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29AFF-7FBB-49D8-B155-9E9F109D3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20ACEE-B470-4766-A747-2DC5B0F05A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944138-1D6F-43D7-872D-4C1E8E51C8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7B9D8FF-18C5-4899-8E90-3440FDCCA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14"/>
            <a:ext cx="10515600" cy="62864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9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alphaModFix amt="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35C6D-CEF3-4D2D-A259-5F359C06C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65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583D2EB-548E-41C6-9CD7-CC6C627E5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14"/>
            <a:ext cx="10515600" cy="62864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390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93BE-029C-4A30-82A3-CA4361B253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BFDB15-4961-41F0-943E-A427ED33F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52353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blipFill dpi="0" rotWithShape="1">
          <a:blip r:embed="rId2">
            <a:alphaModFix amt="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9085FCD2-8D85-4E0C-B832-0AEB99231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14"/>
            <a:ext cx="10515600" cy="62864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382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 l="9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EA14-E3C8-48D5-B98D-DA63D0CD8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0A829-C413-4241-A92E-CE6064680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D1037-0682-4316-8BF1-6B2697750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3003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 r="9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AEE9C-9981-40E8-B7B9-DE817F3DD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CE300E-915A-4EE5-A6FF-BBA786F2D7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18C9A-0B4C-4D2D-B440-9C3EF9579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1853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B182C-B298-440F-A611-E0C98F3CB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44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D3FF4-15B2-4CA8-94C2-294543BA4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5834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blipFill dpi="0" rotWithShape="1">
          <a:blip r:embed="rId2">
            <a:alphaModFix amt="25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332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1373AA-77E2-4E4B-AE45-72FBC47F7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AF02B-6B5F-4E77-96C3-1FD63048A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067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2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hodoyoulead.wordpress.com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according-to-e.blogspot.com/2015_04_01_archive.html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hyperlink" Target="mailto:Josh.Laney@Commerce.Alabama.gov" TargetMode="External"/><Relationship Id="rId4" Type="http://schemas.openxmlformats.org/officeDocument/2006/relationships/hyperlink" Target="http://www.alapprentice.org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0653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BA0FD0-02BF-4C68-9144-7C7FD35DF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8000" dirty="0"/>
              <a:t>Basics of Registered Apprenticeship</a:t>
            </a:r>
          </a:p>
        </p:txBody>
      </p:sp>
    </p:spTree>
    <p:extLst>
      <p:ext uri="{BB962C8B-B14F-4D97-AF65-F5344CB8AC3E}">
        <p14:creationId xmlns:p14="http://schemas.microsoft.com/office/powerpoint/2010/main" val="663101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50A29-2BC3-4AB6-8312-2DE8B9ECA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exactly is an apprenticeship?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463F9-7BCE-46F1-B979-7B3EDB9DD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2975"/>
            <a:ext cx="660688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5 components:</a:t>
            </a:r>
          </a:p>
          <a:p>
            <a:r>
              <a:rPr lang="en-US" sz="3200" dirty="0"/>
              <a:t>Industry-driven</a:t>
            </a:r>
          </a:p>
          <a:p>
            <a:r>
              <a:rPr lang="en-US" sz="3200" dirty="0"/>
              <a:t>On-the-Job Training</a:t>
            </a:r>
          </a:p>
          <a:p>
            <a:r>
              <a:rPr lang="en-US" sz="3200" dirty="0"/>
              <a:t>Related Instruction</a:t>
            </a:r>
          </a:p>
          <a:p>
            <a:r>
              <a:rPr lang="en-US" sz="3200" dirty="0"/>
              <a:t>Progressive Wages</a:t>
            </a:r>
          </a:p>
          <a:p>
            <a:r>
              <a:rPr lang="en-US" sz="3200" dirty="0"/>
              <a:t>National Credentials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10F320A8-3714-429E-9D5F-8AD86B36E1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288"/>
          <a:stretch/>
        </p:blipFill>
        <p:spPr>
          <a:xfrm>
            <a:off x="5565788" y="1020871"/>
            <a:ext cx="5857681" cy="481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13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50A29-2BC3-4AB6-8312-2DE8B9ECA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" y="143065"/>
            <a:ext cx="12083143" cy="628649"/>
          </a:xfrm>
        </p:spPr>
        <p:txBody>
          <a:bodyPr>
            <a:noAutofit/>
          </a:bodyPr>
          <a:lstStyle/>
          <a:p>
            <a:r>
              <a:rPr lang="en-US" sz="3600" dirty="0"/>
              <a:t>Apprenticeship builds employer workforce infrastructure.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463F9-7BCE-46F1-B979-7B3EDB9DD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2975"/>
            <a:ext cx="660688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5E7989B-9C49-4318-8200-BF104D1F5E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6653503"/>
              </p:ext>
            </p:extLst>
          </p:nvPr>
        </p:nvGraphicFramePr>
        <p:xfrm>
          <a:off x="1" y="1371600"/>
          <a:ext cx="121920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AB858997-66F3-4BB1-93FD-8B6092B6DE8A}"/>
              </a:ext>
            </a:extLst>
          </p:cNvPr>
          <p:cNvSpPr txBox="1">
            <a:spLocks/>
          </p:cNvSpPr>
          <p:nvPr/>
        </p:nvSpPr>
        <p:spPr>
          <a:xfrm>
            <a:off x="838200" y="1135062"/>
            <a:ext cx="10515600" cy="628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It’s about talent pipeline management. </a:t>
            </a:r>
          </a:p>
        </p:txBody>
      </p:sp>
    </p:spTree>
    <p:extLst>
      <p:ext uri="{BB962C8B-B14F-4D97-AF65-F5344CB8AC3E}">
        <p14:creationId xmlns:p14="http://schemas.microsoft.com/office/powerpoint/2010/main" val="4070804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463F9-7BCE-46F1-B979-7B3EDB9DD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930" y="809897"/>
            <a:ext cx="4766091" cy="46754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dirty="0"/>
              <a:t>Every new hire has recruitment costs. </a:t>
            </a:r>
          </a:p>
          <a:p>
            <a:pPr marL="0" indent="0">
              <a:buNone/>
            </a:pPr>
            <a:r>
              <a:rPr lang="en-US" dirty="0"/>
              <a:t>Every new hire has onboarding costs. </a:t>
            </a:r>
          </a:p>
          <a:p>
            <a:pPr marL="0" indent="0">
              <a:buNone/>
            </a:pPr>
            <a:r>
              <a:rPr lang="en-US" dirty="0"/>
              <a:t>Every new hire has wages. </a:t>
            </a:r>
          </a:p>
          <a:p>
            <a:pPr marL="0" indent="0">
              <a:buNone/>
            </a:pPr>
            <a:r>
              <a:rPr lang="en-US" dirty="0"/>
              <a:t>With apprenticeships, the employer investment is the cost of training.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6C55B8D-4BDD-4379-96E6-3BA5B98E6F14}"/>
              </a:ext>
            </a:extLst>
          </p:cNvPr>
          <p:cNvSpPr txBox="1">
            <a:spLocks/>
          </p:cNvSpPr>
          <p:nvPr/>
        </p:nvSpPr>
        <p:spPr>
          <a:xfrm>
            <a:off x="838200" y="181247"/>
            <a:ext cx="10515600" cy="628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Apprenticeships provide excellent ROI.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168EA0DC-B9B9-4B2F-B246-B91E47E0E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793" y="947057"/>
            <a:ext cx="7212230" cy="495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85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FFCCE-517B-4F5C-BB0F-5ACD27E56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2272936"/>
            <a:ext cx="7073900" cy="4426313"/>
          </a:xfrm>
        </p:spPr>
        <p:txBody>
          <a:bodyPr>
            <a:normAutofit/>
          </a:bodyPr>
          <a:lstStyle/>
          <a:p>
            <a:r>
              <a:rPr lang="en-US" sz="3600" dirty="0"/>
              <a:t>Establishment and organization</a:t>
            </a:r>
          </a:p>
          <a:p>
            <a:r>
              <a:rPr lang="en-US" sz="3600" dirty="0"/>
              <a:t>Developing metrics</a:t>
            </a:r>
          </a:p>
          <a:p>
            <a:r>
              <a:rPr lang="en-US" sz="3600" dirty="0"/>
              <a:t>Ongoing initiatives</a:t>
            </a:r>
          </a:p>
          <a:p>
            <a:r>
              <a:rPr lang="en-US" sz="3600" dirty="0"/>
              <a:t>Upcoming activities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2D8ECD-B7F8-4475-9C9E-B2E149FF02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53000" y="946241"/>
            <a:ext cx="6764383" cy="628650"/>
          </a:xfrm>
        </p:spPr>
        <p:txBody>
          <a:bodyPr>
            <a:noAutofit/>
          </a:bodyPr>
          <a:lstStyle/>
          <a:p>
            <a:r>
              <a:rPr lang="en-US" sz="4800" dirty="0"/>
              <a:t>Alabama Office of Apprenticeship</a:t>
            </a:r>
          </a:p>
        </p:txBody>
      </p:sp>
      <p:pic>
        <p:nvPicPr>
          <p:cNvPr id="5" name="Graphic 4" descr="Head with gears">
            <a:extLst>
              <a:ext uri="{FF2B5EF4-FFF2-40B4-BE49-F238E27FC236}">
                <a16:creationId xmlns:a16="http://schemas.microsoft.com/office/drawing/2014/main" id="{48397CAA-D320-4A1F-9F09-115E5D88D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8766" y="4293434"/>
            <a:ext cx="2366554" cy="236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78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C4A7F-BAA5-411E-9BD8-61D366EE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Establishment and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623E4-B3E9-4FD9-86AC-6384F9DF9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2975"/>
            <a:ext cx="7188777" cy="4351338"/>
          </a:xfrm>
        </p:spPr>
        <p:txBody>
          <a:bodyPr>
            <a:normAutofit/>
          </a:bodyPr>
          <a:lstStyle/>
          <a:p>
            <a:pPr marL="285750" indent="-285750"/>
            <a:endParaRPr lang="en-US" dirty="0"/>
          </a:p>
          <a:p>
            <a:pPr marL="285750" indent="-285750"/>
            <a:endParaRPr lang="en-US" dirty="0"/>
          </a:p>
          <a:p>
            <a:pPr marL="285750" indent="-285750"/>
            <a:r>
              <a:rPr lang="en-US" dirty="0"/>
              <a:t>New office established by Executive Order 717 and legislative action Act 2019-506</a:t>
            </a:r>
          </a:p>
          <a:p>
            <a:pPr marL="285750" indent="-285750"/>
            <a:r>
              <a:rPr lang="en-US" dirty="0"/>
              <a:t>Organized as a workforce activity of the Department of Commerce, incubated and supported through AIDT 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C51658-367C-44DB-900D-52ED387244F6}"/>
              </a:ext>
            </a:extLst>
          </p:cNvPr>
          <p:cNvSpPr/>
          <p:nvPr/>
        </p:nvSpPr>
        <p:spPr>
          <a:xfrm>
            <a:off x="8232090" y="1203000"/>
            <a:ext cx="2663483" cy="3676357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4CF10B-2CD3-4955-899C-FECC06335D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66" t="2773" r="32273" b="69607"/>
          <a:stretch/>
        </p:blipFill>
        <p:spPr>
          <a:xfrm>
            <a:off x="8288511" y="1285003"/>
            <a:ext cx="2536727" cy="17506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6408CD-92A5-4B99-9662-555CF10411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32"/>
          <a:stretch/>
        </p:blipFill>
        <p:spPr>
          <a:xfrm>
            <a:off x="8288504" y="3093854"/>
            <a:ext cx="2536727" cy="175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162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E4A3D0-E8E5-4225-8E84-87B2B4553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137" y="1709271"/>
            <a:ext cx="4669726" cy="28187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250A29-2BC3-4AB6-8312-2DE8B9ECA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Establishment and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463F9-7BCE-46F1-B979-7B3EDB9DD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991" y="942975"/>
            <a:ext cx="7206095" cy="4351338"/>
          </a:xfrm>
        </p:spPr>
        <p:txBody>
          <a:bodyPr>
            <a:normAutofit fontScale="92500" lnSpcReduction="20000"/>
          </a:bodyPr>
          <a:lstStyle/>
          <a:p>
            <a:pPr marL="285750" indent="-285750"/>
            <a:r>
              <a:rPr lang="en-US" sz="3200" dirty="0"/>
              <a:t>Alabama will be designated an SAA state. (Estimated March ’20)</a:t>
            </a:r>
          </a:p>
          <a:p>
            <a:pPr marL="285750" indent="-285750"/>
            <a:r>
              <a:rPr lang="en-US" sz="3200" dirty="0"/>
              <a:t>The AOA will assume responsibilities from USDOL for</a:t>
            </a:r>
          </a:p>
          <a:p>
            <a:pPr marL="742950" lvl="1" indent="-285750"/>
            <a:r>
              <a:rPr lang="en-US" sz="3200" dirty="0"/>
              <a:t>Promotion</a:t>
            </a:r>
          </a:p>
          <a:p>
            <a:pPr marL="742950" lvl="1" indent="-285750"/>
            <a:r>
              <a:rPr lang="en-US" sz="3200" dirty="0"/>
              <a:t>Registration</a:t>
            </a:r>
          </a:p>
          <a:p>
            <a:pPr marL="742950" lvl="1" indent="-285750"/>
            <a:r>
              <a:rPr lang="en-US" sz="3200" dirty="0"/>
              <a:t>Technical Assistance</a:t>
            </a:r>
          </a:p>
          <a:p>
            <a:pPr marL="742950" lvl="1" indent="-285750"/>
            <a:r>
              <a:rPr lang="en-US" sz="3200" dirty="0"/>
              <a:t>Monitoring</a:t>
            </a:r>
          </a:p>
          <a:p>
            <a:pPr marL="285750" indent="-285750"/>
            <a:r>
              <a:rPr lang="en-US" sz="3600" dirty="0"/>
              <a:t>Note: RAs established through AOA are still USDOL recognized and nationally portable.</a:t>
            </a:r>
          </a:p>
          <a:p>
            <a:pPr marL="285750" indent="-285750"/>
            <a:endParaRPr lang="en-US" sz="3600" dirty="0"/>
          </a:p>
          <a:p>
            <a:pPr marL="285750" indent="-285750"/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947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50A29-2BC3-4AB6-8312-2DE8B9ECA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Establishment and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463F9-7BCE-46F1-B979-7B3EDB9DD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723" y="942974"/>
            <a:ext cx="7567541" cy="49091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Four Ways the AOA Will Better Serve AL</a:t>
            </a:r>
          </a:p>
          <a:p>
            <a:pPr marL="285750" indent="-285750"/>
            <a:r>
              <a:rPr lang="en-US" sz="3200" dirty="0"/>
              <a:t>Improve flexibility and customer service for employers </a:t>
            </a:r>
          </a:p>
          <a:p>
            <a:pPr marL="285750" indent="-285750"/>
            <a:r>
              <a:rPr lang="en-US" sz="3200" dirty="0"/>
              <a:t>Develop flexible new apprenticeship models</a:t>
            </a:r>
          </a:p>
          <a:p>
            <a:pPr marL="285750" indent="-285750"/>
            <a:r>
              <a:rPr lang="en-US" sz="3200" dirty="0"/>
              <a:t>Grow the variety of occupations being trained </a:t>
            </a:r>
          </a:p>
          <a:p>
            <a:pPr marL="285750" indent="-285750"/>
            <a:r>
              <a:rPr lang="en-US" sz="3200" dirty="0"/>
              <a:t>Increase diversity of Alabamians becoming apprentices</a:t>
            </a:r>
            <a:endParaRPr lang="en-US" sz="3600" dirty="0"/>
          </a:p>
          <a:p>
            <a:pPr marL="285750" indent="-285750"/>
            <a:endParaRPr lang="en-US" sz="3600" dirty="0"/>
          </a:p>
          <a:p>
            <a:endParaRPr lang="en-US" dirty="0"/>
          </a:p>
        </p:txBody>
      </p:sp>
      <p:pic>
        <p:nvPicPr>
          <p:cNvPr id="6" name="Graphic 5" descr="Group brainstorm">
            <a:extLst>
              <a:ext uri="{FF2B5EF4-FFF2-40B4-BE49-F238E27FC236}">
                <a16:creationId xmlns:a16="http://schemas.microsoft.com/office/drawing/2014/main" id="{9B135E55-8707-4F50-9B97-082AE7C49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06788" y="992776"/>
            <a:ext cx="4402183" cy="440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19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C477C30-D62F-4EFE-849A-108A02A175A6}"/>
              </a:ext>
            </a:extLst>
          </p:cNvPr>
          <p:cNvGrpSpPr/>
          <p:nvPr/>
        </p:nvGrpSpPr>
        <p:grpSpPr>
          <a:xfrm>
            <a:off x="6686550" y="852084"/>
            <a:ext cx="5623054" cy="4192701"/>
            <a:chOff x="4694799" y="1474763"/>
            <a:chExt cx="4762500" cy="327029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A40DE97-D999-4446-A4B3-AE36AB05A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94799" y="1474763"/>
              <a:ext cx="4762500" cy="283845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A718F3B-BFAD-481C-B581-68837077F253}"/>
                </a:ext>
              </a:extLst>
            </p:cNvPr>
            <p:cNvSpPr txBox="1"/>
            <p:nvPr/>
          </p:nvSpPr>
          <p:spPr>
            <a:xfrm>
              <a:off x="5521569" y="3821723"/>
              <a:ext cx="316523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Adding 500,000 new certified skilled workers by 2025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FC4A7F-BAA5-411E-9BD8-61D366EE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Developing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623E4-B3E9-4FD9-86AC-6384F9DF9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832" y="942975"/>
            <a:ext cx="7138554" cy="4351338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3200" dirty="0"/>
              <a:t>The AOA’s contribution will be measured by:</a:t>
            </a:r>
          </a:p>
          <a:p>
            <a:pPr marL="742950" lvl="1" indent="-285750"/>
            <a:r>
              <a:rPr lang="en-US" sz="2800" b="1" dirty="0"/>
              <a:t>Employers served/programs created</a:t>
            </a:r>
          </a:p>
          <a:p>
            <a:pPr marL="742950" lvl="1" indent="-285750"/>
            <a:r>
              <a:rPr lang="en-US" sz="2800" b="1" dirty="0"/>
              <a:t>New apprentices in training</a:t>
            </a:r>
            <a:endParaRPr lang="en-US" sz="2800" dirty="0"/>
          </a:p>
          <a:p>
            <a:pPr marL="285750" indent="-285750"/>
            <a:r>
              <a:rPr lang="en-US" sz="3200" dirty="0"/>
              <a:t>Individual RAs will be judged on completion and retention rates, among other characteristics. </a:t>
            </a:r>
          </a:p>
        </p:txBody>
      </p:sp>
    </p:spTree>
    <p:extLst>
      <p:ext uri="{BB962C8B-B14F-4D97-AF65-F5344CB8AC3E}">
        <p14:creationId xmlns:p14="http://schemas.microsoft.com/office/powerpoint/2010/main" val="2654251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C4A7F-BAA5-411E-9BD8-61D366EE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Developing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623E4-B3E9-4FD9-86AC-6384F9DF9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2975"/>
            <a:ext cx="6721186" cy="4953866"/>
          </a:xfrm>
        </p:spPr>
        <p:txBody>
          <a:bodyPr>
            <a:normAutofit lnSpcReduction="10000"/>
          </a:bodyPr>
          <a:lstStyle/>
          <a:p>
            <a:pPr marL="285750" indent="-285750"/>
            <a:r>
              <a:rPr lang="en-US" dirty="0"/>
              <a:t>Specific growth targets are impossible to set based on current data which is incomplete and inaccurate.</a:t>
            </a:r>
          </a:p>
          <a:p>
            <a:pPr marL="742950" lvl="1" indent="-285750"/>
            <a:r>
              <a:rPr lang="en-US" dirty="0"/>
              <a:t>107 active sponsors</a:t>
            </a:r>
          </a:p>
          <a:p>
            <a:pPr marL="1200150" lvl="2" indent="-285750"/>
            <a:r>
              <a:rPr lang="en-US" dirty="0"/>
              <a:t>Austal listed 4 times</a:t>
            </a:r>
          </a:p>
          <a:p>
            <a:pPr marL="742950" lvl="1" indent="-285750"/>
            <a:r>
              <a:rPr lang="en-US" dirty="0"/>
              <a:t>74 employers</a:t>
            </a:r>
          </a:p>
          <a:p>
            <a:pPr marL="1200150" lvl="2" indent="-285750"/>
            <a:r>
              <a:rPr lang="en-US" dirty="0"/>
              <a:t>Impossible to have fewer employers than sponsors</a:t>
            </a:r>
          </a:p>
          <a:p>
            <a:pPr marL="742950" lvl="1" indent="-285750"/>
            <a:r>
              <a:rPr lang="en-US" dirty="0"/>
              <a:t>4,525 apprentices listed</a:t>
            </a:r>
          </a:p>
          <a:p>
            <a:pPr marL="1200150" lvl="2" indent="-285750"/>
            <a:r>
              <a:rPr lang="en-US" dirty="0"/>
              <a:t>928 listed under one sponsor registered in Virginia</a:t>
            </a:r>
          </a:p>
          <a:p>
            <a:pPr marL="285750" indent="-285750"/>
            <a:r>
              <a:rPr lang="en-US" dirty="0"/>
              <a:t>AOA will spend significant time and resources cleaning up data upon SAA approval.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2B8572-2BE3-4701-8CAE-BBFE3488D0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27465"/>
          <a:stretch/>
        </p:blipFill>
        <p:spPr>
          <a:xfrm>
            <a:off x="7471064" y="1563687"/>
            <a:ext cx="4267941" cy="249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20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74CA7-2E97-41B4-83E6-AF1E50BEC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Ongoing Activities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048B105F-EC04-40B2-998F-91204659A6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3923107"/>
              </p:ext>
            </p:extLst>
          </p:nvPr>
        </p:nvGraphicFramePr>
        <p:xfrm>
          <a:off x="191069" y="1767385"/>
          <a:ext cx="11791665" cy="3930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319AD067-E281-429A-9AAB-E89E7F111DE2}"/>
              </a:ext>
            </a:extLst>
          </p:cNvPr>
          <p:cNvSpPr txBox="1">
            <a:spLocks/>
          </p:cNvSpPr>
          <p:nvPr/>
        </p:nvSpPr>
        <p:spPr>
          <a:xfrm>
            <a:off x="838200" y="1701184"/>
            <a:ext cx="10515600" cy="628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AOA helps employers chart a path to the training program that is right for them. </a:t>
            </a:r>
          </a:p>
        </p:txBody>
      </p:sp>
    </p:spTree>
    <p:extLst>
      <p:ext uri="{BB962C8B-B14F-4D97-AF65-F5344CB8AC3E}">
        <p14:creationId xmlns:p14="http://schemas.microsoft.com/office/powerpoint/2010/main" val="2788862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C4A7F-BAA5-411E-9BD8-61D366EE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Ongoing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623E4-B3E9-4FD9-86AC-6384F9DF9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146" y="1015712"/>
            <a:ext cx="3790950" cy="4351338"/>
          </a:xfrm>
        </p:spPr>
        <p:txBody>
          <a:bodyPr>
            <a:normAutofit/>
          </a:bodyPr>
          <a:lstStyle/>
          <a:p>
            <a:pPr marL="285750" indent="-285750"/>
            <a:r>
              <a:rPr lang="en-US" dirty="0"/>
              <a:t>Continuing to work with the USDOL to promote and expand Registered Apprenticeship (RA)</a:t>
            </a:r>
          </a:p>
          <a:p>
            <a:pPr marL="285750" indent="-285750"/>
            <a:r>
              <a:rPr lang="en-US" dirty="0"/>
              <a:t>Creating new sponsor consortia and signing on new employers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7250CB0-CAB9-427D-8418-E3E4467DB9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0104840"/>
              </p:ext>
            </p:extLst>
          </p:nvPr>
        </p:nvGraphicFramePr>
        <p:xfrm>
          <a:off x="4494067" y="815686"/>
          <a:ext cx="7330787" cy="4894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1153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C4A7F-BAA5-411E-9BD8-61D366EE5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7870"/>
            <a:ext cx="10515600" cy="628649"/>
          </a:xfrm>
        </p:spPr>
        <p:txBody>
          <a:bodyPr>
            <a:normAutofit fontScale="90000"/>
          </a:bodyPr>
          <a:lstStyle/>
          <a:p>
            <a:r>
              <a:rPr lang="en-US" dirty="0"/>
              <a:t>Ongoing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623E4-B3E9-4FD9-86AC-6384F9DF9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968" y="992331"/>
            <a:ext cx="7128164" cy="4764233"/>
          </a:xfrm>
        </p:spPr>
        <p:txBody>
          <a:bodyPr>
            <a:normAutofit fontScale="92500" lnSpcReduction="10000"/>
          </a:bodyPr>
          <a:lstStyle/>
          <a:p>
            <a:pPr marL="285750" indent="-285750"/>
            <a:r>
              <a:rPr lang="en-US" dirty="0"/>
              <a:t>Administering 2019 tax credits with simplified process</a:t>
            </a:r>
          </a:p>
          <a:p>
            <a:pPr marL="742950" lvl="1" indent="-285750"/>
            <a:r>
              <a:rPr lang="en-US" dirty="0"/>
              <a:t>24 employers have already applied and been approved </a:t>
            </a:r>
          </a:p>
          <a:p>
            <a:pPr marL="742950" lvl="1" indent="-285750"/>
            <a:r>
              <a:rPr lang="en-US" dirty="0"/>
              <a:t>$93,000 in credit vouchers already issued </a:t>
            </a:r>
          </a:p>
          <a:p>
            <a:pPr marL="914400" lvl="2" indent="0">
              <a:buNone/>
            </a:pPr>
            <a:r>
              <a:rPr lang="en-US" dirty="0"/>
              <a:t>(71% of the 2018 total)</a:t>
            </a:r>
          </a:p>
          <a:p>
            <a:pPr marL="742950" lvl="1" indent="-285750"/>
            <a:r>
              <a:rPr lang="en-US" dirty="0"/>
              <a:t>Average number of eligible apprentices claimed per employer is 3.875</a:t>
            </a:r>
          </a:p>
          <a:p>
            <a:pPr marL="742950" lvl="1" indent="-285750"/>
            <a:r>
              <a:rPr lang="en-US" dirty="0"/>
              <a:t>58% of employers claimed the maximum</a:t>
            </a:r>
          </a:p>
          <a:p>
            <a:pPr marL="742950" lvl="1" indent="-285750"/>
            <a:r>
              <a:rPr lang="en-US" dirty="0"/>
              <a:t>21% of employers claimed 1 apprentice</a:t>
            </a:r>
          </a:p>
          <a:p>
            <a:pPr marL="285750" indent="-285750"/>
            <a:r>
              <a:rPr lang="en-US" dirty="0"/>
              <a:t>Increases in 2020</a:t>
            </a:r>
          </a:p>
          <a:p>
            <a:pPr marL="742950" lvl="1" indent="-285750"/>
            <a:r>
              <a:rPr lang="en-US" dirty="0"/>
              <a:t>2020 increase per apprentice ($1250)</a:t>
            </a:r>
          </a:p>
          <a:p>
            <a:pPr marL="742950" lvl="1" indent="-285750"/>
            <a:r>
              <a:rPr lang="en-US" dirty="0"/>
              <a:t>2020 increase total available (10)</a:t>
            </a:r>
          </a:p>
          <a:p>
            <a:pPr marL="742950" lvl="1" indent="-285750"/>
            <a:r>
              <a:rPr lang="en-US" dirty="0"/>
              <a:t>2020 new benefit for youth apprentices ($500)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3C1024-151F-43E0-AAEA-F93CC0FEC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64528" y="1459057"/>
            <a:ext cx="476250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32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50A29-2BC3-4AB6-8312-2DE8B9ECA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Upcoming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463F9-7BCE-46F1-B979-7B3EDB9DD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9367"/>
            <a:ext cx="5682095" cy="44732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/>
              <a:t>Connecting resources</a:t>
            </a:r>
          </a:p>
          <a:p>
            <a:r>
              <a:rPr lang="en-US" sz="4000" dirty="0"/>
              <a:t>SAE grant p</a:t>
            </a:r>
            <a:r>
              <a:rPr lang="en-US" sz="3600" dirty="0"/>
              <a:t>roviding funding to assist employers with OJT</a:t>
            </a:r>
          </a:p>
          <a:p>
            <a:r>
              <a:rPr lang="en-US" sz="3600" dirty="0"/>
              <a:t>Supplemental source to WIOA OJT </a:t>
            </a:r>
          </a:p>
          <a:p>
            <a:r>
              <a:rPr lang="en-US" sz="4000" dirty="0"/>
              <a:t>Braiding with state dollars to provide RTI cost offsets with ACCS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68FD9B-1454-4A24-B125-3F59709FE6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8" t="3982" b="3980"/>
          <a:stretch/>
        </p:blipFill>
        <p:spPr>
          <a:xfrm>
            <a:off x="6940119" y="838297"/>
            <a:ext cx="5050422" cy="456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656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50A29-2BC3-4AB6-8312-2DE8B9ECA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Upcoming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463F9-7BCE-46F1-B979-7B3EDB9DD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42975"/>
            <a:ext cx="11038609" cy="12443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Competency model development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C8DBC9-0BAB-4BB4-9731-A8246C43B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250" y="1565130"/>
            <a:ext cx="9786505" cy="415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19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A515AE-5535-4CA6-B80E-ECB59C9BA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6000" dirty="0"/>
              <a:t>Program Registrations, Suspensions, and De-Registrations</a:t>
            </a:r>
          </a:p>
        </p:txBody>
      </p:sp>
    </p:spTree>
    <p:extLst>
      <p:ext uri="{BB962C8B-B14F-4D97-AF65-F5344CB8AC3E}">
        <p14:creationId xmlns:p14="http://schemas.microsoft.com/office/powerpoint/2010/main" val="644252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Questions">
            <a:extLst>
              <a:ext uri="{FF2B5EF4-FFF2-40B4-BE49-F238E27FC236}">
                <a16:creationId xmlns:a16="http://schemas.microsoft.com/office/drawing/2014/main" id="{DFF49481-F750-4440-BA9C-61E75F2726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0002" y="1289002"/>
            <a:ext cx="3849379" cy="384937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38673F-C508-4D53-A1BE-C88F25E38FBD}"/>
              </a:ext>
            </a:extLst>
          </p:cNvPr>
          <p:cNvSpPr/>
          <p:nvPr/>
        </p:nvSpPr>
        <p:spPr>
          <a:xfrm>
            <a:off x="4817661" y="1234069"/>
            <a:ext cx="72333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+mj-lt"/>
              </a:rPr>
              <a:t>Josh Laney</a:t>
            </a:r>
          </a:p>
          <a:p>
            <a:r>
              <a:rPr lang="en-US" sz="3200" dirty="0">
                <a:latin typeface="+mj-lt"/>
              </a:rPr>
              <a:t>706-326-1324</a:t>
            </a:r>
          </a:p>
          <a:p>
            <a:r>
              <a:rPr lang="en-US" sz="3200" dirty="0">
                <a:latin typeface="+mj-lt"/>
              </a:rPr>
              <a:t>	@</a:t>
            </a:r>
            <a:r>
              <a:rPr lang="en-US" sz="3200" dirty="0" err="1">
                <a:latin typeface="+mj-lt"/>
              </a:rPr>
              <a:t>LaneyWorks</a:t>
            </a:r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  <a:hlinkClick r:id="rId4"/>
              </a:rPr>
              <a:t>www.alapprentice.org</a:t>
            </a:r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  <a:hlinkClick r:id="rId5"/>
              </a:rPr>
              <a:t>Josh.Laney@Commerce.Alabama</a:t>
            </a:r>
            <a:r>
              <a:rPr lang="en-US" sz="3200">
                <a:latin typeface="+mj-lt"/>
                <a:hlinkClick r:id="rId5"/>
              </a:rPr>
              <a:t>.gov</a:t>
            </a:r>
            <a:r>
              <a:rPr lang="en-US" sz="3200">
                <a:latin typeface="+mj-lt"/>
              </a:rPr>
              <a:t> </a:t>
            </a:r>
            <a:endParaRPr lang="en-US" sz="3200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018C42-3FE0-45FC-973E-88B3D7EFAC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0748" y="2207678"/>
            <a:ext cx="744775" cy="60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750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5719247"/>
      </p:ext>
    </p:extLst>
  </p:cSld>
  <p:clrMapOvr>
    <a:masterClrMapping/>
  </p:clrMapOvr>
</p:sld>
</file>

<file path=ppt/theme/theme1.xml><?xml version="1.0" encoding="utf-8"?>
<a:theme xmlns:a="http://schemas.openxmlformats.org/drawingml/2006/main" name="AOA Template">
  <a:themeElements>
    <a:clrScheme name="AOA Colors">
      <a:dk1>
        <a:sysClr val="windowText" lastClr="000000"/>
      </a:dk1>
      <a:lt1>
        <a:sysClr val="window" lastClr="FFFFFF"/>
      </a:lt1>
      <a:dk2>
        <a:srgbClr val="062830"/>
      </a:dk2>
      <a:lt2>
        <a:srgbClr val="E7E6E6"/>
      </a:lt2>
      <a:accent1>
        <a:srgbClr val="DF1F26"/>
      </a:accent1>
      <a:accent2>
        <a:srgbClr val="D8D8D8"/>
      </a:accent2>
      <a:accent3>
        <a:srgbClr val="A5A5A5"/>
      </a:accent3>
      <a:accent4>
        <a:srgbClr val="2F5496"/>
      </a:accent4>
      <a:accent5>
        <a:srgbClr val="5D9CD5"/>
      </a:accent5>
      <a:accent6>
        <a:srgbClr val="761015"/>
      </a:accent6>
      <a:hlink>
        <a:srgbClr val="0563C1"/>
      </a:hlink>
      <a:folHlink>
        <a:srgbClr val="A1557B"/>
      </a:folHlink>
    </a:clrScheme>
    <a:fontScheme name="AOA Fonts">
      <a:majorFont>
        <a:latin typeface="Arial Nov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C223DD1-35F4-4F11-BA30-D881D4C92CE2}" vid="{B17B31BD-5988-4810-8CB3-A0FF6323DE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AOA Template</Template>
  <TotalTime>4544</TotalTime>
  <Words>545</Words>
  <Application>Microsoft Office PowerPoint</Application>
  <PresentationFormat>Widescreen</PresentationFormat>
  <Paragraphs>100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Arial Nova</vt:lpstr>
      <vt:lpstr>AOA Template</vt:lpstr>
      <vt:lpstr>PowerPoint Presentation</vt:lpstr>
      <vt:lpstr>PowerPoint Presentation</vt:lpstr>
      <vt:lpstr>What exactly is an apprenticeship?</vt:lpstr>
      <vt:lpstr>Apprenticeship builds employer workforce infrastructure. </vt:lpstr>
      <vt:lpstr>PowerPoint Presentation</vt:lpstr>
      <vt:lpstr>Alabama Office of Apprenticeship</vt:lpstr>
      <vt:lpstr>Establishment and Organization</vt:lpstr>
      <vt:lpstr>Establishment and Organization</vt:lpstr>
      <vt:lpstr>Establishment and Organization</vt:lpstr>
      <vt:lpstr>Developing Metrics</vt:lpstr>
      <vt:lpstr>Developing Metrics</vt:lpstr>
      <vt:lpstr>Ongoing Activities</vt:lpstr>
      <vt:lpstr>Ongoing Activities</vt:lpstr>
      <vt:lpstr>Ongoing Activities</vt:lpstr>
      <vt:lpstr>Upcoming Activities</vt:lpstr>
      <vt:lpstr>Upcoming Activities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 Laney</dc:creator>
  <cp:lastModifiedBy>Josh Laney</cp:lastModifiedBy>
  <cp:revision>70</cp:revision>
  <dcterms:created xsi:type="dcterms:W3CDTF">2019-12-03T01:15:14Z</dcterms:created>
  <dcterms:modified xsi:type="dcterms:W3CDTF">2020-01-08T05:15:19Z</dcterms:modified>
</cp:coreProperties>
</file>